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8" r:id="rId3"/>
    <p:sldId id="279" r:id="rId4"/>
    <p:sldId id="303" r:id="rId5"/>
    <p:sldId id="304" r:id="rId6"/>
    <p:sldId id="257" r:id="rId7"/>
    <p:sldId id="305" r:id="rId8"/>
    <p:sldId id="306" r:id="rId9"/>
    <p:sldId id="307" r:id="rId10"/>
    <p:sldId id="273" r:id="rId11"/>
    <p:sldId id="274" r:id="rId12"/>
    <p:sldId id="308" r:id="rId13"/>
    <p:sldId id="309" r:id="rId14"/>
    <p:sldId id="260" r:id="rId15"/>
    <p:sldId id="261" r:id="rId16"/>
    <p:sldId id="445" r:id="rId17"/>
    <p:sldId id="310" r:id="rId18"/>
    <p:sldId id="311" r:id="rId19"/>
    <p:sldId id="312" r:id="rId20"/>
    <p:sldId id="313" r:id="rId21"/>
    <p:sldId id="314" r:id="rId22"/>
    <p:sldId id="315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353" r:id="rId31"/>
    <p:sldId id="292" r:id="rId32"/>
    <p:sldId id="288" r:id="rId33"/>
    <p:sldId id="289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54" r:id="rId45"/>
    <p:sldId id="270" r:id="rId46"/>
    <p:sldId id="271" r:id="rId47"/>
    <p:sldId id="272" r:id="rId48"/>
    <p:sldId id="329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16" r:id="rId57"/>
    <p:sldId id="362" r:id="rId58"/>
    <p:sldId id="363" r:id="rId59"/>
    <p:sldId id="364" r:id="rId60"/>
    <p:sldId id="365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4" r:id="rId83"/>
    <p:sldId id="341" r:id="rId84"/>
    <p:sldId id="342" r:id="rId85"/>
    <p:sldId id="343" r:id="rId86"/>
    <p:sldId id="352" r:id="rId87"/>
    <p:sldId id="349" r:id="rId88"/>
    <p:sldId id="350" r:id="rId89"/>
    <p:sldId id="351" r:id="rId90"/>
    <p:sldId id="345" r:id="rId91"/>
    <p:sldId id="346" r:id="rId92"/>
    <p:sldId id="347" r:id="rId93"/>
    <p:sldId id="348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7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09" r:id="rId138"/>
    <p:sldId id="410" r:id="rId139"/>
    <p:sldId id="411" r:id="rId140"/>
    <p:sldId id="412" r:id="rId141"/>
    <p:sldId id="447" r:id="rId142"/>
    <p:sldId id="448" r:id="rId143"/>
    <p:sldId id="449" r:id="rId144"/>
    <p:sldId id="450" r:id="rId145"/>
    <p:sldId id="451" r:id="rId146"/>
    <p:sldId id="452" r:id="rId147"/>
    <p:sldId id="453" r:id="rId148"/>
    <p:sldId id="454" r:id="rId149"/>
    <p:sldId id="455" r:id="rId150"/>
    <p:sldId id="456" r:id="rId151"/>
    <p:sldId id="457" r:id="rId152"/>
    <p:sldId id="458" r:id="rId153"/>
    <p:sldId id="459" r:id="rId154"/>
    <p:sldId id="460" r:id="rId155"/>
    <p:sldId id="461" r:id="rId156"/>
    <p:sldId id="462" r:id="rId157"/>
    <p:sldId id="463" r:id="rId158"/>
    <p:sldId id="464" r:id="rId159"/>
    <p:sldId id="465" r:id="rId160"/>
    <p:sldId id="432" r:id="rId161"/>
    <p:sldId id="433" r:id="rId162"/>
    <p:sldId id="434" r:id="rId163"/>
    <p:sldId id="435" r:id="rId164"/>
    <p:sldId id="436" r:id="rId165"/>
    <p:sldId id="437" r:id="rId166"/>
    <p:sldId id="438" r:id="rId167"/>
    <p:sldId id="439" r:id="rId168"/>
    <p:sldId id="440" r:id="rId169"/>
    <p:sldId id="441" r:id="rId170"/>
    <p:sldId id="442" r:id="rId171"/>
    <p:sldId id="443" r:id="rId172"/>
    <p:sldId id="446" r:id="rId173"/>
    <p:sldId id="466" r:id="rId174"/>
    <p:sldId id="467" r:id="rId175"/>
    <p:sldId id="468" r:id="rId176"/>
    <p:sldId id="469" r:id="rId177"/>
    <p:sldId id="470" r:id="rId178"/>
    <p:sldId id="471" r:id="rId179"/>
    <p:sldId id="472" r:id="rId180"/>
    <p:sldId id="473" r:id="rId181"/>
    <p:sldId id="474" r:id="rId182"/>
    <p:sldId id="475" r:id="rId183"/>
    <p:sldId id="476" r:id="rId184"/>
    <p:sldId id="477" r:id="rId185"/>
    <p:sldId id="478" r:id="rId186"/>
    <p:sldId id="479" r:id="rId187"/>
    <p:sldId id="480" r:id="rId188"/>
    <p:sldId id="482" r:id="rId189"/>
    <p:sldId id="483" r:id="rId190"/>
    <p:sldId id="484" r:id="rId191"/>
    <p:sldId id="485" r:id="rId192"/>
    <p:sldId id="486" r:id="rId193"/>
    <p:sldId id="487" r:id="rId194"/>
    <p:sldId id="488" r:id="rId195"/>
    <p:sldId id="256" r:id="rId196"/>
    <p:sldId id="276" r:id="rId197"/>
    <p:sldId id="277" r:id="rId198"/>
    <p:sldId id="275" r:id="rId19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656565"/>
    <a:srgbClr val="B142AB"/>
    <a:srgbClr val="4E61C8"/>
    <a:srgbClr val="FFF5F3"/>
    <a:srgbClr val="FEDCD6"/>
    <a:srgbClr val="FFDCB9"/>
    <a:srgbClr val="EA4968"/>
    <a:srgbClr val="632523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94" autoAdjust="0"/>
    <p:restoredTop sz="90450" autoAdjust="0"/>
  </p:normalViewPr>
  <p:slideViewPr>
    <p:cSldViewPr>
      <p:cViewPr varScale="1">
        <p:scale>
          <a:sx n="79" d="100"/>
          <a:sy n="79" d="100"/>
        </p:scale>
        <p:origin x="131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theme" Target="theme/theme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148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074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3218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2187-6F10-4FF7-BFF6-EF25F9024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8493DC-D04F-4ED0-9F63-AA52DB8E7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C623B-8423-4DF2-8279-27CB14BB1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C5477D-7F7F-409C-A444-EBC9C925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0A8FD-B61F-434F-8D37-DFC87FFB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49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44843-B1E7-4A58-8641-03BCDC18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504AC7-9E51-4888-945D-9711DEC1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07581-17DF-4BD9-941A-BCFA098B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3FA08-598D-401B-9BCA-004556B3E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3ACFA-FE5A-42AF-802D-7BEBA191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7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53435-0138-4305-ABBF-006A0ACA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BD0FD7-FD4F-46FE-9390-45824F00D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C21A87-F3BC-48BE-B072-F4A71ED3E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ED4AF-F7BD-40DF-A08B-43828675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B45229-65AD-44DD-878C-366771D7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3ABAC-7B2E-4917-8AC6-9C7C87F39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5C67C-5F8D-41FD-B08C-52C4E4CD0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83EDF7-FA77-4995-B033-F439A75BD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9C577E-5730-4DD9-9354-1C70EDC5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F9CCF9-217D-45F6-B0BE-A8A8A4772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C54434-B5FC-48BD-992E-54ED06CA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2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1683C-05E5-4ED0-9568-3FE9F0DA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8EDD51-5725-4727-809B-9BEDBF8DD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41A5C5-26F3-4B5B-9613-AB4199FC2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900ECE-84E0-4A47-B731-2BB208076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9A280-E08F-4752-8846-933D241E0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A7EDEF-C24E-49B6-AFB1-59957FD4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D26AEE-9954-485A-9D54-5A88CAF1C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6C3844-016E-449D-8226-A7563482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33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E37B2-5A39-4C90-B936-BA1AF219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8D7932-A97C-41DC-86E2-298C2860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6DC7A7-3DF2-4F3F-9471-C7B43E65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299E6F-953E-4027-8E43-0B9FC93C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67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1C34E9-0584-4ED6-AF37-4778ABCC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6A9EE9-1689-4436-939C-805F2804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B93C2-8221-4209-B299-67EF982C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30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299DE-F3AE-422C-92EF-1F5AEDD5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255AFD-1546-480D-8221-B6327122E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D3AEC9-BE79-4A89-A974-4A6F923C9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5C7E6C-35A8-40EE-A5B4-232A4DA2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96B39-C22F-449A-B0FA-675DCFFE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F78E1-C5B6-47ED-80C3-B3B2B906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9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777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FC4C1-5796-40FD-8334-6B34C972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AEC480-BEA7-4690-A04F-9E4C5184D9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974450-A81F-4351-83C2-FB7DBAC89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CA9159-4104-4B68-8929-831CE6E9E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49381-74D3-49FE-911A-21CF8AEE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09B1F1-BA3B-4341-9937-4DDCBB20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98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DF33A1-06C7-4F3F-964A-2AA12D5E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5E3A85-EE24-4CDA-BD98-589E94364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66ADD-7364-4DEA-A3A9-39C3F9D9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A13297-1710-473A-885D-25F835B5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4EB0A-9836-477C-82E9-FA854B2F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706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69B2DB-3213-40E0-B909-4E6AE9D9AF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B5B396-2FCB-47A5-B9FF-93E0CF5C9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5DDF4-C976-4AAF-8C67-CC5F036A7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47FD21-49E5-4711-B3A8-3F27494F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0983D8-053C-49F2-ABB9-8A9E649C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7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527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82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78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07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32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70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B6E06-365B-407D-9145-91072BA08CF7}" type="datetimeFigureOut">
              <a:rPr lang="ko-KR" altLang="en-US" smtClean="0"/>
              <a:t>2019-11-27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1C818-E62F-4C4E-B27A-71308BF4EE2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7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C1E6B0-B8DF-45A9-B1D4-656B0519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547EC5-0C85-443C-8B9F-801A06BA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48BDE-D855-4A07-87E6-7AD08C6ED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fld id="{255D2A57-26C9-4FDC-AF9B-D5DCDD3F16D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2019-11-27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2B6F55-7EFA-4585-BCF0-6DB3F8860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73784-5B61-489D-A8AF-5B8721FFE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fld id="{BF985B55-B769-41ED-B0F8-551AB89615A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5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85.png"/><Relationship Id="rId4" Type="http://schemas.microsoft.com/office/2007/relationships/hdphoto" Target="../media/hdphoto1.wdp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jpe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microsoft.com/office/2007/relationships/hdphoto" Target="../media/hdphoto3.wdp"/><Relationship Id="rId4" Type="http://schemas.openxmlformats.org/officeDocument/2006/relationships/image" Target="../media/image11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0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04.png"/><Relationship Id="rId4" Type="http://schemas.openxmlformats.org/officeDocument/2006/relationships/image" Target="../media/image11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17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jpe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Relationship Id="rId9" Type="http://schemas.openxmlformats.org/officeDocument/2006/relationships/image" Target="../media/image107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4.JP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28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07.png"/><Relationship Id="rId7" Type="http://schemas.openxmlformats.org/officeDocument/2006/relationships/image" Target="../media/image132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7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33" Type="http://schemas.openxmlformats.org/officeDocument/2006/relationships/image" Target="../media/image34.sv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15.png"/><Relationship Id="rId10" Type="http://schemas.openxmlformats.org/officeDocument/2006/relationships/image" Target="../media/image6.png"/><Relationship Id="rId19" Type="http://schemas.openxmlformats.org/officeDocument/2006/relationships/image" Target="../media/image20.svg"/><Relationship Id="rId31" Type="http://schemas.openxmlformats.org/officeDocument/2006/relationships/image" Target="../media/image32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image" Target="../media/image28.svg"/><Relationship Id="rId30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5ED695-E555-472F-81E5-C09B8A6D4C22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F2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160A891-CB79-42F4-880A-DFB6BDD73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36396" y="755010"/>
            <a:ext cx="226794" cy="239393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128C22F2-AABC-429B-99B3-330520D76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618558">
            <a:off x="2809196" y="1263241"/>
            <a:ext cx="130577" cy="13783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093A8D7-623B-4221-B815-4C4565A84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83095" y="3309305"/>
            <a:ext cx="226794" cy="23939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B8324148-DB71-424A-A1A2-5FA1E385F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899183">
            <a:off x="738704" y="4441937"/>
            <a:ext cx="200531" cy="211671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81723DE-CEEE-4C53-9C3D-428EF4948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899183">
            <a:off x="7913309" y="5795421"/>
            <a:ext cx="450071" cy="47507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E412C741-28A7-43F3-9835-DD9EE6D54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899183">
            <a:off x="1906408" y="6160442"/>
            <a:ext cx="200531" cy="21167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5C0A5479-358C-44AD-BB11-1F72AF6F2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0888856">
            <a:off x="5213351" y="1695135"/>
            <a:ext cx="302272" cy="31906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D875280-7F38-42B8-BDFE-4CBB59C4E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89333">
            <a:off x="3833941" y="4285972"/>
            <a:ext cx="216425" cy="22844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D701B7D-1286-440E-A6E5-1A920F7AE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389333">
            <a:off x="5513678" y="5241074"/>
            <a:ext cx="328149" cy="34637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9BA6C81-CA3E-4AEE-8E95-D92E7DCFF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1435819">
            <a:off x="8308036" y="639835"/>
            <a:ext cx="218226" cy="230349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AE87368D-DA21-4714-8346-5791AC0E8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618558">
            <a:off x="8187570" y="2907436"/>
            <a:ext cx="130577" cy="13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2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8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4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8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4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1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8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4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8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4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8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4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2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8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4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32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8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4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32" presetClass="emph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">
                                      <p:cBhvr>
                                        <p:cTn id="9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8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4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32" presetClass="emp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20000">
                                      <p:cBhvr>
                                        <p:cTn id="108" dur="1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8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28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80" fill="hold">
                                          <p:stCondLst>
                                            <p:cond delay="84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280" fill="hold">
                                          <p:stCondLst>
                                            <p:cond delay="11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8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4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32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6" presetClass="emp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8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4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453748" y="3163543"/>
            <a:ext cx="2236510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광고</a:t>
            </a:r>
          </a:p>
        </p:txBody>
      </p:sp>
    </p:spTree>
    <p:extLst>
      <p:ext uri="{BB962C8B-B14F-4D97-AF65-F5344CB8AC3E}">
        <p14:creationId xmlns:p14="http://schemas.microsoft.com/office/powerpoint/2010/main" val="29527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실내, 테이블, 과일이(가) 표시된 사진&#10;&#10;자동 생성된 설명">
            <a:extLst>
              <a:ext uri="{FF2B5EF4-FFF2-40B4-BE49-F238E27FC236}">
                <a16:creationId xmlns:a16="http://schemas.microsoft.com/office/drawing/2014/main" id="{2F1F938F-F884-4B6F-864B-2EF017AA6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87" y="2132856"/>
            <a:ext cx="249162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플레이트, 케이크, 테이블, 조각이(가) 표시된 사진&#10;&#10;자동 생성된 설명">
            <a:extLst>
              <a:ext uri="{FF2B5EF4-FFF2-40B4-BE49-F238E27FC236}">
                <a16:creationId xmlns:a16="http://schemas.microsoft.com/office/drawing/2014/main" id="{F024827A-C8EA-43A5-9840-984746E44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75128"/>
            <a:ext cx="2480434" cy="226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컵, 커피, 테이블, 음료이(가) 표시된 사진&#10;&#10;자동 생성된 설명">
            <a:extLst>
              <a:ext uri="{FF2B5EF4-FFF2-40B4-BE49-F238E27FC236}">
                <a16:creationId xmlns:a16="http://schemas.microsoft.com/office/drawing/2014/main" id="{19651533-D869-49E6-87A9-D4853F8DF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04864"/>
            <a:ext cx="2448272" cy="22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테이블, 실내, 컵이(가) 표시된 사진&#10;&#10;자동 생성된 설명">
            <a:extLst>
              <a:ext uri="{FF2B5EF4-FFF2-40B4-BE49-F238E27FC236}">
                <a16:creationId xmlns:a16="http://schemas.microsoft.com/office/drawing/2014/main" id="{59C092CB-A453-48DD-AF58-25E83193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35" y="2212806"/>
            <a:ext cx="2413901" cy="22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케이크, 테이블, 음식, 플레이트이(가) 표시된 사진&#10;&#10;자동 생성된 설명">
            <a:extLst>
              <a:ext uri="{FF2B5EF4-FFF2-40B4-BE49-F238E27FC236}">
                <a16:creationId xmlns:a16="http://schemas.microsoft.com/office/drawing/2014/main" id="{3FBED049-31B1-4F44-9F62-CA6E7A8D5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204864"/>
            <a:ext cx="252028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실내, 그릇, 테이블이(가) 표시된 사진&#10;&#10;자동 생성된 설명">
            <a:extLst>
              <a:ext uri="{FF2B5EF4-FFF2-40B4-BE49-F238E27FC236}">
                <a16:creationId xmlns:a16="http://schemas.microsoft.com/office/drawing/2014/main" id="{4E248B6A-E3CA-4EDB-BF23-76A087F4C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63" y="2204864"/>
            <a:ext cx="248816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5" name="그림 4" descr="음식, 플레이트, 테이블, 실내이(가) 표시된 사진&#10;&#10;자동 생성된 설명">
            <a:extLst>
              <a:ext uri="{FF2B5EF4-FFF2-40B4-BE49-F238E27FC236}">
                <a16:creationId xmlns:a16="http://schemas.microsoft.com/office/drawing/2014/main" id="{33A1F764-0F2E-4CB7-87BE-4508D0A18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32856"/>
            <a:ext cx="252028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2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BFD71D12-17FD-4E02-8152-98E5A36B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2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테이블, 앉아있는, 다채로운이(가) 표시된 사진&#10;&#10;자동 생성된 설명">
            <a:extLst>
              <a:ext uri="{FF2B5EF4-FFF2-40B4-BE49-F238E27FC236}">
                <a16:creationId xmlns:a16="http://schemas.microsoft.com/office/drawing/2014/main" id="{9C0EA644-6482-460F-BAF0-B8BBDF89B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3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테이블, 우묵한그릇, 앉아있는이(가) 표시된 사진&#10;&#10;자동 생성된 설명">
            <a:extLst>
              <a:ext uri="{FF2B5EF4-FFF2-40B4-BE49-F238E27FC236}">
                <a16:creationId xmlns:a16="http://schemas.microsoft.com/office/drawing/2014/main" id="{11B17BC6-F0B9-4D08-B19D-F150483CC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2130552"/>
            <a:ext cx="2491625" cy="23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535501" y="3163543"/>
            <a:ext cx="2073004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조의 광고</a:t>
            </a:r>
          </a:p>
        </p:txBody>
      </p:sp>
    </p:spTree>
    <p:extLst>
      <p:ext uri="{BB962C8B-B14F-4D97-AF65-F5344CB8AC3E}">
        <p14:creationId xmlns:p14="http://schemas.microsoft.com/office/powerpoint/2010/main" val="376583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앉아있는, 테이블, 케이크이(가) 표시된 사진&#10;&#10;자동 생성된 설명">
            <a:extLst>
              <a:ext uri="{FF2B5EF4-FFF2-40B4-BE49-F238E27FC236}">
                <a16:creationId xmlns:a16="http://schemas.microsoft.com/office/drawing/2014/main" id="{2AFF6A88-07F0-41C9-840A-72421017F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테이블, 음식, 플레이트, 실내이(가) 표시된 사진&#10;&#10;자동 생성된 설명">
            <a:extLst>
              <a:ext uri="{FF2B5EF4-FFF2-40B4-BE49-F238E27FC236}">
                <a16:creationId xmlns:a16="http://schemas.microsoft.com/office/drawing/2014/main" id="{543D9165-BABC-422E-811F-C92246190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테이블, 개체, 초, 음식이(가) 표시된 사진&#10;&#10;자동 생성된 설명">
            <a:extLst>
              <a:ext uri="{FF2B5EF4-FFF2-40B4-BE49-F238E27FC236}">
                <a16:creationId xmlns:a16="http://schemas.microsoft.com/office/drawing/2014/main" id="{8862B0EE-5AF1-4812-91AC-A8F52B2A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56770"/>
            <a:ext cx="2560418" cy="22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과일, 테이블, 우묵한그릇이(가) 표시된 사진&#10;&#10;자동 생성된 설명">
            <a:extLst>
              <a:ext uri="{FF2B5EF4-FFF2-40B4-BE49-F238E27FC236}">
                <a16:creationId xmlns:a16="http://schemas.microsoft.com/office/drawing/2014/main" id="{2716CDDE-B70D-408A-A037-7A79CA950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60684"/>
            <a:ext cx="2448272" cy="22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5" name="그림 4" descr="플레이트, 테이블, 케이크, 음식이(가) 표시된 사진&#10;&#10;자동 생성된 설명">
            <a:extLst>
              <a:ext uri="{FF2B5EF4-FFF2-40B4-BE49-F238E27FC236}">
                <a16:creationId xmlns:a16="http://schemas.microsoft.com/office/drawing/2014/main" id="{7EEB1044-80AD-4E03-8C0D-E5B8E8D1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2130552"/>
            <a:ext cx="2491625" cy="23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케이크, 플레이트, 테이블이(가) 표시된 사진&#10;&#10;자동 생성된 설명">
            <a:extLst>
              <a:ext uri="{FF2B5EF4-FFF2-40B4-BE49-F238E27FC236}">
                <a16:creationId xmlns:a16="http://schemas.microsoft.com/office/drawing/2014/main" id="{01F7B34D-56E7-465B-885E-978A8FF9C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04864"/>
            <a:ext cx="240653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테이블, 케이크, 플레이트, 음식이(가) 표시된 사진&#10;&#10;자동 생성된 설명">
            <a:extLst>
              <a:ext uri="{FF2B5EF4-FFF2-40B4-BE49-F238E27FC236}">
                <a16:creationId xmlns:a16="http://schemas.microsoft.com/office/drawing/2014/main" id="{4BE2D69F-F767-41C2-9CC7-B5D53E180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2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피자, 테이블, 앉아있는이(가) 표시된 사진&#10;&#10;자동 생성된 설명">
            <a:extLst>
              <a:ext uri="{FF2B5EF4-FFF2-40B4-BE49-F238E27FC236}">
                <a16:creationId xmlns:a16="http://schemas.microsoft.com/office/drawing/2014/main" id="{F18F754E-3482-494D-95C9-1646909DB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65" y="2132856"/>
            <a:ext cx="241946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테이블, 플레이트, 과일이(가) 표시된 사진&#10;&#10;자동 생성된 설명">
            <a:extLst>
              <a:ext uri="{FF2B5EF4-FFF2-40B4-BE49-F238E27FC236}">
                <a16:creationId xmlns:a16="http://schemas.microsoft.com/office/drawing/2014/main" id="{FF6E2651-6640-4E17-B415-CA8CA692F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21" y="2132856"/>
            <a:ext cx="2490358" cy="23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0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테이블, 플레이트, 실내이(가) 표시된 사진&#10;&#10;자동 생성된 설명">
            <a:extLst>
              <a:ext uri="{FF2B5EF4-FFF2-40B4-BE49-F238E27FC236}">
                <a16:creationId xmlns:a16="http://schemas.microsoft.com/office/drawing/2014/main" id="{50502223-4E22-4F42-B673-BCB976CDA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32856"/>
            <a:ext cx="243227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5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190856" y="3163543"/>
            <a:ext cx="2762296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우리는 음식</a:t>
            </a:r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val="54596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도넛형, 음식, 도넛, 컵이(가) 표시된 사진&#10;&#10;자동 생성된 설명">
            <a:extLst>
              <a:ext uri="{FF2B5EF4-FFF2-40B4-BE49-F238E27FC236}">
                <a16:creationId xmlns:a16="http://schemas.microsoft.com/office/drawing/2014/main" id="{09CF9E54-3BE6-47DF-9345-A6F17AEF6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32856"/>
            <a:ext cx="246152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9" name="그림 8" descr="케이크, 후식, 음식, 실내이(가) 표시된 사진&#10;&#10;자동 생성된 설명">
            <a:extLst>
              <a:ext uri="{FF2B5EF4-FFF2-40B4-BE49-F238E27FC236}">
                <a16:creationId xmlns:a16="http://schemas.microsoft.com/office/drawing/2014/main" id="{8B4C21AF-8523-4D4A-8152-D536F7E4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52" y="2132856"/>
            <a:ext cx="250709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샌드위치, 쥐고있는, 조각이(가) 표시된 사진&#10;&#10;자동 생성된 설명">
            <a:extLst>
              <a:ext uri="{FF2B5EF4-FFF2-40B4-BE49-F238E27FC236}">
                <a16:creationId xmlns:a16="http://schemas.microsoft.com/office/drawing/2014/main" id="{34F923DE-8D3B-48F1-B954-B6329E28A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86" y="2204864"/>
            <a:ext cx="2504628" cy="22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5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피자, 앉아있는, 테이블이(가) 표시된 사진&#10;&#10;자동 생성된 설명">
            <a:extLst>
              <a:ext uri="{FF2B5EF4-FFF2-40B4-BE49-F238E27FC236}">
                <a16:creationId xmlns:a16="http://schemas.microsoft.com/office/drawing/2014/main" id="{ADF23322-B86A-494C-B7D4-CE723FDF4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82" y="2132856"/>
            <a:ext cx="255383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996701-B94B-4E29-8A48-1328C64E1028}"/>
              </a:ext>
            </a:extLst>
          </p:cNvPr>
          <p:cNvSpPr/>
          <p:nvPr/>
        </p:nvSpPr>
        <p:spPr>
          <a:xfrm>
            <a:off x="3347864" y="2132856"/>
            <a:ext cx="2448272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" name="그림 2" descr="음식, 초밥, 테이블, 다른이(가) 표시된 사진&#10;&#10;자동 생성된 설명">
            <a:extLst>
              <a:ext uri="{FF2B5EF4-FFF2-40B4-BE49-F238E27FC236}">
                <a16:creationId xmlns:a16="http://schemas.microsoft.com/office/drawing/2014/main" id="{AB58EA91-174C-4D90-8A77-94EE3ABF3B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40" y="2528900"/>
            <a:ext cx="232539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테이블, 음식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FC1C3ED1-6E27-49EF-AB29-5689CE31A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2130552"/>
            <a:ext cx="2491625" cy="23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5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과일이(가) 표시된 사진&#10;&#10;자동 생성된 설명">
            <a:extLst>
              <a:ext uri="{FF2B5EF4-FFF2-40B4-BE49-F238E27FC236}">
                <a16:creationId xmlns:a16="http://schemas.microsoft.com/office/drawing/2014/main" id="{E9A7900B-D932-48E9-86A1-8DE5E0A0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32856"/>
            <a:ext cx="244827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5" name="그림 4" descr="테이블, 음식, 플레이트, 컵이(가) 표시된 사진&#10;&#10;자동 생성된 설명">
            <a:extLst>
              <a:ext uri="{FF2B5EF4-FFF2-40B4-BE49-F238E27FC236}">
                <a16:creationId xmlns:a16="http://schemas.microsoft.com/office/drawing/2014/main" id="{2F99E6E7-C806-4D16-8D65-EDDB2F600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57" y="2132856"/>
            <a:ext cx="2576286" cy="24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1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테이블, 멜론, 음식, 앉아있는이(가) 표시된 사진&#10;&#10;자동 생성된 설명">
            <a:extLst>
              <a:ext uri="{FF2B5EF4-FFF2-40B4-BE49-F238E27FC236}">
                <a16:creationId xmlns:a16="http://schemas.microsoft.com/office/drawing/2014/main" id="{6566FBCD-5AB1-4208-A128-060BD08D0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18" y="2204864"/>
            <a:ext cx="2488164" cy="230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과일이(가) 표시된 사진&#10;&#10;자동 생성된 설명">
            <a:extLst>
              <a:ext uri="{FF2B5EF4-FFF2-40B4-BE49-F238E27FC236}">
                <a16:creationId xmlns:a16="http://schemas.microsoft.com/office/drawing/2014/main" id="{5A5B4768-8B3E-4896-A9DF-8C7ABA068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52972"/>
            <a:ext cx="2448272" cy="22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960299" y="3082754"/>
            <a:ext cx="1223412" cy="71558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매일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22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해변, 실외, 물, 자연이(가) 표시된 사진&#10;&#10;자동 생성된 설명">
            <a:extLst>
              <a:ext uri="{FF2B5EF4-FFF2-40B4-BE49-F238E27FC236}">
                <a16:creationId xmlns:a16="http://schemas.microsoft.com/office/drawing/2014/main" id="{035E9563-E2C4-4A2E-A770-32F7477AE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13" y="2204864"/>
            <a:ext cx="253177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0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이(가) 표시된 사진&#10;&#10;자동 생성된 설명">
            <a:extLst>
              <a:ext uri="{FF2B5EF4-FFF2-40B4-BE49-F238E27FC236}">
                <a16:creationId xmlns:a16="http://schemas.microsoft.com/office/drawing/2014/main" id="{3CA0D3D5-4440-41E4-AF53-019CBEA66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2130552"/>
            <a:ext cx="2491625" cy="230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197235-A232-496A-A3A6-8F22F3CDC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4" name="그림 3" descr="음식, 실내, 테이블, 과일이(가) 표시된 사진&#10;&#10;자동 생성된 설명">
            <a:extLst>
              <a:ext uri="{FF2B5EF4-FFF2-40B4-BE49-F238E27FC236}">
                <a16:creationId xmlns:a16="http://schemas.microsoft.com/office/drawing/2014/main" id="{0BAFAFD0-EDD9-4028-A8EE-4FB1DB44B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87" y="2132856"/>
            <a:ext cx="249162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8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5AA2B9-5D97-46F7-9ED8-7593AA71A1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4" name="그림 3" descr="플레이트, 케이크, 테이블, 조각이(가) 표시된 사진&#10;&#10;자동 생성된 설명">
            <a:extLst>
              <a:ext uri="{FF2B5EF4-FFF2-40B4-BE49-F238E27FC236}">
                <a16:creationId xmlns:a16="http://schemas.microsoft.com/office/drawing/2014/main" id="{638EF2F3-84E7-4FC1-9E11-6269C7D40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75128"/>
            <a:ext cx="2480434" cy="226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7109BE-41FE-412D-80B4-AFC24BB340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4" name="그림 3" descr="컵, 커피, 테이블, 음료이(가) 표시된 사진&#10;&#10;자동 생성된 설명">
            <a:extLst>
              <a:ext uri="{FF2B5EF4-FFF2-40B4-BE49-F238E27FC236}">
                <a16:creationId xmlns:a16="http://schemas.microsoft.com/office/drawing/2014/main" id="{72325AF0-15D0-4727-AFD8-9B594A541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04864"/>
            <a:ext cx="2448272" cy="224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0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C86BC1-5586-4E27-B53C-FD8B1EFD0C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4" name="그림 3" descr="음식, 테이블, 실내, 컵이(가) 표시된 사진&#10;&#10;자동 생성된 설명">
            <a:extLst>
              <a:ext uri="{FF2B5EF4-FFF2-40B4-BE49-F238E27FC236}">
                <a16:creationId xmlns:a16="http://schemas.microsoft.com/office/drawing/2014/main" id="{EB9D1B5C-C14C-451F-AC8C-E3E80F70A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35" y="2212806"/>
            <a:ext cx="2413901" cy="22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7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A55BCE-8F50-498F-B021-A9C4AA61E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4" name="그림 3" descr="케이크, 테이블, 음식, 플레이트이(가) 표시된 사진&#10;&#10;자동 생성된 설명">
            <a:extLst>
              <a:ext uri="{FF2B5EF4-FFF2-40B4-BE49-F238E27FC236}">
                <a16:creationId xmlns:a16="http://schemas.microsoft.com/office/drawing/2014/main" id="{252F90FB-BBCD-47B8-AD9E-18953D2A9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204864"/>
            <a:ext cx="252028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3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BA34B0-6BF4-4336-92CF-12B0C47183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4" name="그림 3" descr="음식, 실내, 그릇, 테이블이(가) 표시된 사진&#10;&#10;자동 생성된 설명">
            <a:extLst>
              <a:ext uri="{FF2B5EF4-FFF2-40B4-BE49-F238E27FC236}">
                <a16:creationId xmlns:a16="http://schemas.microsoft.com/office/drawing/2014/main" id="{A2DB9DA7-3946-4445-A8BF-C99B4655D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63" y="2204864"/>
            <a:ext cx="248816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1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A7078A-1EC5-4A60-92D6-087F887A5A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4" name="그림 3" descr="음식, 플레이트, 테이블, 실내이(가) 표시된 사진&#10;&#10;자동 생성된 설명">
            <a:extLst>
              <a:ext uri="{FF2B5EF4-FFF2-40B4-BE49-F238E27FC236}">
                <a16:creationId xmlns:a16="http://schemas.microsoft.com/office/drawing/2014/main" id="{C6261A91-7AA4-4179-96F5-7706A05E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32856"/>
            <a:ext cx="252028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8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445FEF-CEAC-4ED3-B010-1CE9F2E20A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4" name="그림 3" descr="음식이(가) 표시된 사진&#10;&#10;자동 생성된 설명">
            <a:extLst>
              <a:ext uri="{FF2B5EF4-FFF2-40B4-BE49-F238E27FC236}">
                <a16:creationId xmlns:a16="http://schemas.microsoft.com/office/drawing/2014/main" id="{A93D3121-B2FF-4D39-81FE-8AEDAC822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2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2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094952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찍고</a:t>
            </a:r>
          </a:p>
        </p:txBody>
      </p:sp>
    </p:spTree>
    <p:extLst>
      <p:ext uri="{BB962C8B-B14F-4D97-AF65-F5344CB8AC3E}">
        <p14:creationId xmlns:p14="http://schemas.microsoft.com/office/powerpoint/2010/main" val="29574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테이블, 앉아있는, 다채로운이(가) 표시된 사진&#10;&#10;자동 생성된 설명">
            <a:extLst>
              <a:ext uri="{FF2B5EF4-FFF2-40B4-BE49-F238E27FC236}">
                <a16:creationId xmlns:a16="http://schemas.microsoft.com/office/drawing/2014/main" id="{9C0EA644-6482-460F-BAF0-B8BBDF89B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3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7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테이블, 우묵한그릇, 앉아있는이(가) 표시된 사진&#10;&#10;자동 생성된 설명">
            <a:extLst>
              <a:ext uri="{FF2B5EF4-FFF2-40B4-BE49-F238E27FC236}">
                <a16:creationId xmlns:a16="http://schemas.microsoft.com/office/drawing/2014/main" id="{11B17BC6-F0B9-4D08-B19D-F150483CC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2130552"/>
            <a:ext cx="2491625" cy="23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7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앉아있는, 테이블, 케이크이(가) 표시된 사진&#10;&#10;자동 생성된 설명">
            <a:extLst>
              <a:ext uri="{FF2B5EF4-FFF2-40B4-BE49-F238E27FC236}">
                <a16:creationId xmlns:a16="http://schemas.microsoft.com/office/drawing/2014/main" id="{2AFF6A88-07F0-41C9-840A-72421017F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1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테이블, 음식, 플레이트, 실내이(가) 표시된 사진&#10;&#10;자동 생성된 설명">
            <a:extLst>
              <a:ext uri="{FF2B5EF4-FFF2-40B4-BE49-F238E27FC236}">
                <a16:creationId xmlns:a16="http://schemas.microsoft.com/office/drawing/2014/main" id="{543D9165-BABC-422E-811F-C92246190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테이블, 개체, 초, 음식이(가) 표시된 사진&#10;&#10;자동 생성된 설명">
            <a:extLst>
              <a:ext uri="{FF2B5EF4-FFF2-40B4-BE49-F238E27FC236}">
                <a16:creationId xmlns:a16="http://schemas.microsoft.com/office/drawing/2014/main" id="{8862B0EE-5AF1-4812-91AC-A8F52B2A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156770"/>
            <a:ext cx="2560418" cy="22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과일, 테이블, 우묵한그릇이(가) 표시된 사진&#10;&#10;자동 생성된 설명">
            <a:extLst>
              <a:ext uri="{FF2B5EF4-FFF2-40B4-BE49-F238E27FC236}">
                <a16:creationId xmlns:a16="http://schemas.microsoft.com/office/drawing/2014/main" id="{2716CDDE-B70D-408A-A037-7A79CA950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60684"/>
            <a:ext cx="2448272" cy="22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5" name="그림 4" descr="플레이트, 테이블, 케이크, 음식이(가) 표시된 사진&#10;&#10;자동 생성된 설명">
            <a:extLst>
              <a:ext uri="{FF2B5EF4-FFF2-40B4-BE49-F238E27FC236}">
                <a16:creationId xmlns:a16="http://schemas.microsoft.com/office/drawing/2014/main" id="{7EEB1044-80AD-4E03-8C0D-E5B8E8D11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2130552"/>
            <a:ext cx="2491625" cy="23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케이크, 플레이트, 테이블이(가) 표시된 사진&#10;&#10;자동 생성된 설명">
            <a:extLst>
              <a:ext uri="{FF2B5EF4-FFF2-40B4-BE49-F238E27FC236}">
                <a16:creationId xmlns:a16="http://schemas.microsoft.com/office/drawing/2014/main" id="{01F7B34D-56E7-465B-885E-978A8FF9C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204864"/>
            <a:ext cx="240653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테이블, 케이크, 플레이트, 음식이(가) 표시된 사진&#10;&#10;자동 생성된 설명">
            <a:extLst>
              <a:ext uri="{FF2B5EF4-FFF2-40B4-BE49-F238E27FC236}">
                <a16:creationId xmlns:a16="http://schemas.microsoft.com/office/drawing/2014/main" id="{4BE2D69F-F767-41C2-9CC7-B5D53E180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32856"/>
            <a:ext cx="2520280" cy="22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피자, 테이블, 앉아있는이(가) 표시된 사진&#10;&#10;자동 생성된 설명">
            <a:extLst>
              <a:ext uri="{FF2B5EF4-FFF2-40B4-BE49-F238E27FC236}">
                <a16:creationId xmlns:a16="http://schemas.microsoft.com/office/drawing/2014/main" id="{F18F754E-3482-494D-95C9-1646909DB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65" y="2132856"/>
            <a:ext cx="241946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902591" y="3163543"/>
            <a:ext cx="133882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찍었고</a:t>
            </a:r>
          </a:p>
        </p:txBody>
      </p:sp>
    </p:spTree>
    <p:extLst>
      <p:ext uri="{BB962C8B-B14F-4D97-AF65-F5344CB8AC3E}">
        <p14:creationId xmlns:p14="http://schemas.microsoft.com/office/powerpoint/2010/main" val="25556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테이블, 플레이트, 과일이(가) 표시된 사진&#10;&#10;자동 생성된 설명">
            <a:extLst>
              <a:ext uri="{FF2B5EF4-FFF2-40B4-BE49-F238E27FC236}">
                <a16:creationId xmlns:a16="http://schemas.microsoft.com/office/drawing/2014/main" id="{FF6E2651-6640-4E17-B415-CA8CA692F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21" y="2132856"/>
            <a:ext cx="2490358" cy="230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9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테이블, 플레이트, 실내이(가) 표시된 사진&#10;&#10;자동 생성된 설명">
            <a:extLst>
              <a:ext uri="{FF2B5EF4-FFF2-40B4-BE49-F238E27FC236}">
                <a16:creationId xmlns:a16="http://schemas.microsoft.com/office/drawing/2014/main" id="{50502223-4E22-4F42-B673-BCB976CDA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32856"/>
            <a:ext cx="243227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9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도넛형, 음식, 도넛, 컵이(가) 표시된 사진&#10;&#10;자동 생성된 설명">
            <a:extLst>
              <a:ext uri="{FF2B5EF4-FFF2-40B4-BE49-F238E27FC236}">
                <a16:creationId xmlns:a16="http://schemas.microsoft.com/office/drawing/2014/main" id="{09CF9E54-3BE6-47DF-9345-A6F17AEF6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32856"/>
            <a:ext cx="246152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1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9" name="그림 8" descr="케이크, 후식, 음식, 실내이(가) 표시된 사진&#10;&#10;자동 생성된 설명">
            <a:extLst>
              <a:ext uri="{FF2B5EF4-FFF2-40B4-BE49-F238E27FC236}">
                <a16:creationId xmlns:a16="http://schemas.microsoft.com/office/drawing/2014/main" id="{8B4C21AF-8523-4D4A-8152-D536F7E4F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52" y="2132856"/>
            <a:ext cx="2507095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4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샌드위치, 쥐고있는, 조각이(가) 표시된 사진&#10;&#10;자동 생성된 설명">
            <a:extLst>
              <a:ext uri="{FF2B5EF4-FFF2-40B4-BE49-F238E27FC236}">
                <a16:creationId xmlns:a16="http://schemas.microsoft.com/office/drawing/2014/main" id="{34F923DE-8D3B-48F1-B954-B6329E28A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86" y="2204864"/>
            <a:ext cx="2504628" cy="22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음식, 피자, 앉아있는, 테이블이(가) 표시된 사진&#10;&#10;자동 생성된 설명">
            <a:extLst>
              <a:ext uri="{FF2B5EF4-FFF2-40B4-BE49-F238E27FC236}">
                <a16:creationId xmlns:a16="http://schemas.microsoft.com/office/drawing/2014/main" id="{ADF23322-B86A-494C-B7D4-CE723FDF4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82" y="2132856"/>
            <a:ext cx="255383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996701-B94B-4E29-8A48-1328C64E1028}"/>
              </a:ext>
            </a:extLst>
          </p:cNvPr>
          <p:cNvSpPr/>
          <p:nvPr/>
        </p:nvSpPr>
        <p:spPr>
          <a:xfrm>
            <a:off x="3347864" y="2132856"/>
            <a:ext cx="2448272" cy="2376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" name="그림 2" descr="음식, 초밥, 테이블, 다른이(가) 표시된 사진&#10;&#10;자동 생성된 설명">
            <a:extLst>
              <a:ext uri="{FF2B5EF4-FFF2-40B4-BE49-F238E27FC236}">
                <a16:creationId xmlns:a16="http://schemas.microsoft.com/office/drawing/2014/main" id="{AB58EA91-174C-4D90-8A77-94EE3ABF3B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40" y="2528900"/>
            <a:ext cx="232539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"/>
    </mc:Choice>
    <mc:Fallback xmlns=""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테이블, 음식, 플레이트, 앉아있는이(가) 표시된 사진&#10;&#10;자동 생성된 설명">
            <a:extLst>
              <a:ext uri="{FF2B5EF4-FFF2-40B4-BE49-F238E27FC236}">
                <a16:creationId xmlns:a16="http://schemas.microsoft.com/office/drawing/2014/main" id="{FC1C3ED1-6E27-49EF-AB29-5689CE31A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3" y="2130552"/>
            <a:ext cx="2491625" cy="23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>
            <a:extLst>
              <a:ext uri="{FF2B5EF4-FFF2-40B4-BE49-F238E27FC236}">
                <a16:creationId xmlns:a16="http://schemas.microsoft.com/office/drawing/2014/main" id="{BDC93CE0-619D-4A8E-BB5C-2DDA541C2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1" y="1940381"/>
            <a:ext cx="2977243" cy="2977243"/>
          </a:xfrm>
          <a:prstGeom prst="rect">
            <a:avLst/>
          </a:prstGeom>
        </p:spPr>
      </p:pic>
      <p:pic>
        <p:nvPicPr>
          <p:cNvPr id="3" name="그림 2" descr="과일이(가) 표시된 사진&#10;&#10;자동 생성된 설명">
            <a:extLst>
              <a:ext uri="{FF2B5EF4-FFF2-40B4-BE49-F238E27FC236}">
                <a16:creationId xmlns:a16="http://schemas.microsoft.com/office/drawing/2014/main" id="{E9A7900B-D932-48E9-86A1-8DE5E0A0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32856"/>
            <a:ext cx="244827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4EAE91-7AF9-4F37-B4C2-7C2EB9694BF1}"/>
              </a:ext>
            </a:extLst>
          </p:cNvPr>
          <p:cNvSpPr txBox="1"/>
          <p:nvPr/>
        </p:nvSpPr>
        <p:spPr>
          <a:xfrm>
            <a:off x="3122057" y="3048126"/>
            <a:ext cx="2899897" cy="7848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STRONG</a:t>
            </a:r>
            <a:endParaRPr lang="ko-KR" altLang="en-US" sz="45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B7567-6C9E-4C41-A62E-064D1E56983E}"/>
              </a:ext>
            </a:extLst>
          </p:cNvPr>
          <p:cNvSpPr txBox="1"/>
          <p:nvPr/>
        </p:nvSpPr>
        <p:spPr>
          <a:xfrm>
            <a:off x="3700613" y="3082754"/>
            <a:ext cx="1742785" cy="71558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강력한</a:t>
            </a:r>
            <a:endParaRPr lang="ko-KR" altLang="en-US" sz="2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62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"/>
    </mc:Choice>
    <mc:Fallback xmlns="">
      <p:transition spd="slow" advTm="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642907" y="3163543"/>
            <a:ext cx="1858201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 찍었다</a:t>
            </a:r>
          </a:p>
        </p:txBody>
      </p:sp>
    </p:spTree>
    <p:extLst>
      <p:ext uri="{BB962C8B-B14F-4D97-AF65-F5344CB8AC3E}">
        <p14:creationId xmlns:p14="http://schemas.microsoft.com/office/powerpoint/2010/main" val="210458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4EAE91-7AF9-4F37-B4C2-7C2EB9694BF1}"/>
              </a:ext>
            </a:extLst>
          </p:cNvPr>
          <p:cNvSpPr txBox="1"/>
          <p:nvPr/>
        </p:nvSpPr>
        <p:spPr>
          <a:xfrm>
            <a:off x="2528950" y="3048126"/>
            <a:ext cx="4086120" cy="7848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ALGORITHM</a:t>
            </a:r>
            <a:endParaRPr lang="ko-KR" altLang="en-US" sz="45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B7567-6C9E-4C41-A62E-064D1E56983E}"/>
              </a:ext>
            </a:extLst>
          </p:cNvPr>
          <p:cNvSpPr txBox="1"/>
          <p:nvPr/>
        </p:nvSpPr>
        <p:spPr>
          <a:xfrm>
            <a:off x="3440929" y="3082754"/>
            <a:ext cx="2262159" cy="71558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</a:t>
            </a:r>
            <a:endParaRPr lang="ko-KR" altLang="en-US" sz="2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0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"/>
    </mc:Choice>
    <mc:Fallback xmlns="">
      <p:transition spd="slow" advTm="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" grpId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B7567-6C9E-4C41-A62E-064D1E56983E}"/>
              </a:ext>
            </a:extLst>
          </p:cNvPr>
          <p:cNvSpPr txBox="1"/>
          <p:nvPr/>
        </p:nvSpPr>
        <p:spPr>
          <a:xfrm>
            <a:off x="3440923" y="2978877"/>
            <a:ext cx="2262159" cy="9233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기법이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7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B7567-6C9E-4C41-A62E-064D1E56983E}"/>
              </a:ext>
            </a:extLst>
          </p:cNvPr>
          <p:cNvSpPr txBox="1"/>
          <p:nvPr/>
        </p:nvSpPr>
        <p:spPr>
          <a:xfrm>
            <a:off x="2786901" y="3140459"/>
            <a:ext cx="3570208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3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적용되어있습니다</a:t>
            </a:r>
            <a:endParaRPr lang="ko-KR" altLang="en-US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6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646112" y="3163543"/>
            <a:ext cx="185178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3774185" y="3163545"/>
            <a:ext cx="185178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</a:t>
            </a:r>
            <a:r>
              <a:rPr lang="ko-KR" altLang="en-US" sz="3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이제</a:t>
            </a:r>
          </a:p>
        </p:txBody>
      </p:sp>
    </p:spTree>
    <p:extLst>
      <p:ext uri="{BB962C8B-B14F-4D97-AF65-F5344CB8AC3E}">
        <p14:creationId xmlns:p14="http://schemas.microsoft.com/office/powerpoint/2010/main" val="32198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646112" y="3163543"/>
            <a:ext cx="185178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3774185" y="3163545"/>
            <a:ext cx="185178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너도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이제</a:t>
            </a:r>
          </a:p>
        </p:txBody>
      </p:sp>
    </p:spTree>
    <p:extLst>
      <p:ext uri="{BB962C8B-B14F-4D97-AF65-F5344CB8AC3E}">
        <p14:creationId xmlns:p14="http://schemas.microsoft.com/office/powerpoint/2010/main" val="147047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646112" y="3163543"/>
            <a:ext cx="185178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3774185" y="3163545"/>
            <a:ext cx="185178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너도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</a:t>
            </a:r>
          </a:p>
        </p:txBody>
      </p:sp>
    </p:spTree>
    <p:extLst>
      <p:ext uri="{BB962C8B-B14F-4D97-AF65-F5344CB8AC3E}">
        <p14:creationId xmlns:p14="http://schemas.microsoft.com/office/powerpoint/2010/main" val="32192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646112" y="3163543"/>
            <a:ext cx="185178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3774184" y="3163545"/>
            <a:ext cx="185178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너도 이제</a:t>
            </a:r>
          </a:p>
        </p:txBody>
      </p:sp>
    </p:spTree>
    <p:extLst>
      <p:ext uri="{BB962C8B-B14F-4D97-AF65-F5344CB8AC3E}">
        <p14:creationId xmlns:p14="http://schemas.microsoft.com/office/powerpoint/2010/main" val="31453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646112" y="3163543"/>
            <a:ext cx="185178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3774184" y="3163545"/>
            <a:ext cx="185178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너도 이제</a:t>
            </a:r>
          </a:p>
        </p:txBody>
      </p:sp>
    </p:spTree>
    <p:extLst>
      <p:ext uri="{BB962C8B-B14F-4D97-AF65-F5344CB8AC3E}">
        <p14:creationId xmlns:p14="http://schemas.microsoft.com/office/powerpoint/2010/main" val="29443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3544447" y="3117379"/>
            <a:ext cx="2179681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너도 이제</a:t>
            </a:r>
          </a:p>
        </p:txBody>
      </p:sp>
    </p:spTree>
    <p:extLst>
      <p:ext uri="{BB962C8B-B14F-4D97-AF65-F5344CB8AC3E}">
        <p14:creationId xmlns:p14="http://schemas.microsoft.com/office/powerpoint/2010/main" val="33179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646112" y="3163543"/>
            <a:ext cx="185178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3383308" y="3048127"/>
            <a:ext cx="2700859" cy="7848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너도 이제</a:t>
            </a:r>
          </a:p>
        </p:txBody>
      </p:sp>
    </p:spTree>
    <p:extLst>
      <p:ext uri="{BB962C8B-B14F-4D97-AF65-F5344CB8AC3E}">
        <p14:creationId xmlns:p14="http://schemas.microsoft.com/office/powerpoint/2010/main" val="23044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EAE51-70D4-440E-A002-CA3DEE31EC59}"/>
              </a:ext>
            </a:extLst>
          </p:cNvPr>
          <p:cNvSpPr txBox="1"/>
          <p:nvPr/>
        </p:nvSpPr>
        <p:spPr>
          <a:xfrm>
            <a:off x="4094950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</a:t>
            </a:r>
          </a:p>
        </p:txBody>
      </p:sp>
    </p:spTree>
    <p:extLst>
      <p:ext uri="{BB962C8B-B14F-4D97-AF65-F5344CB8AC3E}">
        <p14:creationId xmlns:p14="http://schemas.microsoft.com/office/powerpoint/2010/main" val="338905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646112" y="3163543"/>
            <a:ext cx="185178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1550142" y="3048127"/>
            <a:ext cx="6043721" cy="7848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인스타</a:t>
            </a:r>
          </a:p>
        </p:txBody>
      </p:sp>
    </p:spTree>
    <p:extLst>
      <p:ext uri="{BB962C8B-B14F-4D97-AF65-F5344CB8AC3E}">
        <p14:creationId xmlns:p14="http://schemas.microsoft.com/office/powerpoint/2010/main" val="33247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294285-DA5B-46C5-BF61-8E083D37373A}"/>
              </a:ext>
            </a:extLst>
          </p:cNvPr>
          <p:cNvGrpSpPr/>
          <p:nvPr/>
        </p:nvGrpSpPr>
        <p:grpSpPr>
          <a:xfrm>
            <a:off x="1763688" y="1700808"/>
            <a:ext cx="5760638" cy="3168352"/>
            <a:chOff x="5446115" y="2496420"/>
            <a:chExt cx="3445665" cy="316835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F696F5-B1BA-43B6-B6DF-66206A16F461}"/>
                </a:ext>
              </a:extLst>
            </p:cNvPr>
            <p:cNvGrpSpPr/>
            <p:nvPr/>
          </p:nvGrpSpPr>
          <p:grpSpPr>
            <a:xfrm>
              <a:off x="5482287" y="2496420"/>
              <a:ext cx="3409493" cy="3139321"/>
              <a:chOff x="5193598" y="4695650"/>
              <a:chExt cx="3409493" cy="313932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80AA4-221B-4306-A31A-B75ED49D5135}"/>
                  </a:ext>
                </a:extLst>
              </p:cNvPr>
              <p:cNvSpPr txBox="1"/>
              <p:nvPr/>
            </p:nvSpPr>
            <p:spPr>
              <a:xfrm>
                <a:off x="5193598" y="4695650"/>
                <a:ext cx="340949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Def 5</a:t>
                </a:r>
                <a:r>
                  <a:rPr lang="ko-KR" altLang="en-US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조</a:t>
                </a:r>
                <a:r>
                  <a:rPr lang="en-US" altLang="ko-KR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:</a:t>
                </a:r>
              </a:p>
              <a:p>
                <a:r>
                  <a:rPr lang="en-US" altLang="ko-KR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  for JMT in Pic:</a:t>
                </a:r>
              </a:p>
              <a:p>
                <a:r>
                  <a:rPr lang="en-US" altLang="ko-KR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    Print(JMT)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37FF41-F254-4CE7-A291-837A464BEB27}"/>
                  </a:ext>
                </a:extLst>
              </p:cNvPr>
              <p:cNvSpPr txBox="1"/>
              <p:nvPr/>
            </p:nvSpPr>
            <p:spPr>
              <a:xfrm>
                <a:off x="6673676" y="5459862"/>
                <a:ext cx="11049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6600" dirty="0">
                  <a:ln w="28575">
                    <a:noFill/>
                  </a:ln>
                  <a:solidFill>
                    <a:schemeClr val="bg1"/>
                  </a:solidFill>
                  <a:latin typeface="Signatra DEMO" panose="02000506000000020003" pitchFamily="2" charset="0"/>
                </a:endParaRPr>
              </a:p>
            </p:txBody>
          </p:sp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B1F49B9-FF46-40BF-A19B-46514415FE0D}"/>
                </a:ext>
              </a:extLst>
            </p:cNvPr>
            <p:cNvSpPr/>
            <p:nvPr/>
          </p:nvSpPr>
          <p:spPr>
            <a:xfrm>
              <a:off x="5446115" y="5619053"/>
              <a:ext cx="3445665" cy="457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576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E7415F3-011B-4C29-9E67-17789649FCE1}"/>
              </a:ext>
            </a:extLst>
          </p:cNvPr>
          <p:cNvSpPr/>
          <p:nvPr/>
        </p:nvSpPr>
        <p:spPr>
          <a:xfrm>
            <a:off x="2051719" y="2364454"/>
            <a:ext cx="5130569" cy="2475208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BA404-267B-4343-B91A-49DD50032E5C}"/>
              </a:ext>
            </a:extLst>
          </p:cNvPr>
          <p:cNvSpPr txBox="1"/>
          <p:nvPr/>
        </p:nvSpPr>
        <p:spPr>
          <a:xfrm>
            <a:off x="1696214" y="1281693"/>
            <a:ext cx="2841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ko-KR" sz="3000" dirty="0" smtClean="0">
                <a:solidFill>
                  <a:prstClr val="white"/>
                </a:solidFill>
                <a:latin typeface="Bahnschrift Condensed" panose="020B0502040204020203" pitchFamily="34" charset="0"/>
                <a:ea typeface="맑은 고딕" panose="020B0503020000020004" pitchFamily="50" charset="-127"/>
                <a:cs typeface="Gisha" panose="020B0604020202020204" pitchFamily="34" charset="-79"/>
              </a:rPr>
              <a:t>K-</a:t>
            </a:r>
            <a:r>
              <a:rPr lang="en-US" altLang="ko-KR" sz="3000" dirty="0" err="1" smtClean="0">
                <a:solidFill>
                  <a:prstClr val="white"/>
                </a:solidFill>
                <a:latin typeface="Bahnschrift Condensed" panose="020B0502040204020203" pitchFamily="34" charset="0"/>
                <a:ea typeface="맑은 고딕" panose="020B0503020000020004" pitchFamily="50" charset="-127"/>
                <a:cs typeface="Gisha" panose="020B0604020202020204" pitchFamily="34" charset="-79"/>
              </a:rPr>
              <a:t>popcorngram</a:t>
            </a:r>
            <a:endParaRPr lang="ko-KR" altLang="en-US" sz="3000" dirty="0">
              <a:solidFill>
                <a:prstClr val="white"/>
              </a:solidFill>
              <a:latin typeface="Bahnschrift Condensed" panose="020B0502040204020203" pitchFamily="34" charset="0"/>
              <a:ea typeface="맑은 고딕" panose="020B0503020000020004" pitchFamily="50" charset="-127"/>
              <a:cs typeface="Gisha" panose="020B0604020202020204" pitchFamily="34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8C30E-945C-43E7-855F-3EEE20E4B4D1}"/>
              </a:ext>
            </a:extLst>
          </p:cNvPr>
          <p:cNvSpPr txBox="1"/>
          <p:nvPr/>
        </p:nvSpPr>
        <p:spPr>
          <a:xfrm>
            <a:off x="2859899" y="3349438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32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</a:t>
            </a:r>
            <a:r>
              <a:rPr lang="en-US" altLang="ko-KR" sz="32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??  </a:t>
            </a:r>
            <a:r>
              <a:rPr lang="ko-KR" altLang="en-US" sz="32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</a:t>
            </a:r>
            <a:r>
              <a:rPr lang="en-US" altLang="ko-KR" sz="32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!!</a:t>
            </a:r>
            <a:endParaRPr lang="ko-KR" altLang="en-US" sz="3200" dirty="0">
              <a:solidFill>
                <a:prstClr val="whit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63385" y="1861408"/>
            <a:ext cx="3229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ko-KR" altLang="en-US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김종호 김수현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신한솔 </a:t>
            </a:r>
            <a:r>
              <a:rPr lang="ko-KR" altLang="en-US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조병규</a:t>
            </a: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Google Shape;162;p25">
            <a:extLst>
              <a:ext uri="{FF2B5EF4-FFF2-40B4-BE49-F238E27FC236}">
                <a16:creationId xmlns:a16="http://schemas.microsoft.com/office/drawing/2014/main" id="{BB44470F-9494-4609-8F2C-685E2BB339CE}"/>
              </a:ext>
            </a:extLst>
          </p:cNvPr>
          <p:cNvSpPr/>
          <p:nvPr/>
        </p:nvSpPr>
        <p:spPr>
          <a:xfrm>
            <a:off x="2051720" y="2348345"/>
            <a:ext cx="5130569" cy="2475208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/>
            <a:endParaRPr sz="1350">
              <a:solidFill>
                <a:prstClr val="whit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" name="Google Shape;166;p25">
            <a:extLst>
              <a:ext uri="{FF2B5EF4-FFF2-40B4-BE49-F238E27FC236}">
                <a16:creationId xmlns:a16="http://schemas.microsoft.com/office/drawing/2014/main" id="{9F1A96BE-5F12-4FC1-975B-EEF8CD334F02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rcRect l="24018" r="46455" b="70473"/>
          <a:stretch/>
        </p:blipFill>
        <p:spPr>
          <a:xfrm>
            <a:off x="2701975" y="4661872"/>
            <a:ext cx="829643" cy="82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67;p25">
            <a:extLst>
              <a:ext uri="{FF2B5EF4-FFF2-40B4-BE49-F238E27FC236}">
                <a16:creationId xmlns:a16="http://schemas.microsoft.com/office/drawing/2014/main" id="{98C9958F-BAE2-491F-8EF4-570BD5B1310A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rcRect l="48235" r="22237" b="70473"/>
          <a:stretch/>
        </p:blipFill>
        <p:spPr>
          <a:xfrm>
            <a:off x="3345398" y="4687589"/>
            <a:ext cx="829643" cy="829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D62B95-2DB0-4975-BA9E-B73E25DA84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04918"/>
            <a:ext cx="473543" cy="4735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1E5A6A7-CAAD-4C67-BE51-C03D2D8BC2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9" t="17745" r="10845" b="79372"/>
          <a:stretch/>
        </p:blipFill>
        <p:spPr>
          <a:xfrm>
            <a:off x="6708751" y="1916567"/>
            <a:ext cx="590660" cy="346249"/>
          </a:xfrm>
          <a:prstGeom prst="rect">
            <a:avLst/>
          </a:prstGeom>
        </p:spPr>
      </p:pic>
      <p:sp>
        <p:nvSpPr>
          <p:cNvPr id="3" name="하트 2">
            <a:extLst>
              <a:ext uri="{FF2B5EF4-FFF2-40B4-BE49-F238E27FC236}">
                <a16:creationId xmlns:a16="http://schemas.microsoft.com/office/drawing/2014/main" id="{A0DE4F11-CCE8-43E5-AD2A-A005D220C300}"/>
              </a:ext>
            </a:extLst>
          </p:cNvPr>
          <p:cNvSpPr/>
          <p:nvPr/>
        </p:nvSpPr>
        <p:spPr>
          <a:xfrm>
            <a:off x="2222262" y="5034859"/>
            <a:ext cx="451138" cy="387386"/>
          </a:xfrm>
          <a:prstGeom prst="hear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ln w="76200">
                <a:solidFill>
                  <a:prstClr val="black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76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67128" y="0"/>
            <a:ext cx="5621054" cy="6857999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06D209-5BE8-40FC-B4F4-82139B5E5681}"/>
              </a:ext>
            </a:extLst>
          </p:cNvPr>
          <p:cNvSpPr txBox="1"/>
          <p:nvPr/>
        </p:nvSpPr>
        <p:spPr>
          <a:xfrm>
            <a:off x="1349751" y="3041577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INDEX</a:t>
            </a:r>
            <a:endParaRPr lang="ko-KR" altLang="en-US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1726069-EB60-484D-A308-A4FF4E470869}"/>
              </a:ext>
            </a:extLst>
          </p:cNvPr>
          <p:cNvCxnSpPr/>
          <p:nvPr/>
        </p:nvCxnSpPr>
        <p:spPr>
          <a:xfrm>
            <a:off x="1642494" y="3606396"/>
            <a:ext cx="47273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86BE3EF-4943-445C-A950-5DB4912ED9D1}"/>
              </a:ext>
            </a:extLst>
          </p:cNvPr>
          <p:cNvCxnSpPr/>
          <p:nvPr/>
        </p:nvCxnSpPr>
        <p:spPr>
          <a:xfrm>
            <a:off x="1642494" y="3717367"/>
            <a:ext cx="47273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2BDE8E6-4CFD-4882-84A3-623A7259A011}"/>
              </a:ext>
            </a:extLst>
          </p:cNvPr>
          <p:cNvCxnSpPr/>
          <p:nvPr/>
        </p:nvCxnSpPr>
        <p:spPr>
          <a:xfrm>
            <a:off x="1642494" y="3828338"/>
            <a:ext cx="47273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69BC83A-457D-43BE-973B-2554BF0FA717}"/>
              </a:ext>
            </a:extLst>
          </p:cNvPr>
          <p:cNvGrpSpPr/>
          <p:nvPr/>
        </p:nvGrpSpPr>
        <p:grpSpPr>
          <a:xfrm>
            <a:off x="4332205" y="1930589"/>
            <a:ext cx="1669047" cy="536679"/>
            <a:chOff x="5667653" y="2074977"/>
            <a:chExt cx="2225396" cy="71557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1C8162B-2863-441A-93DB-7FFC778489CE}"/>
                </a:ext>
              </a:extLst>
            </p:cNvPr>
            <p:cNvSpPr txBox="1"/>
            <p:nvPr/>
          </p:nvSpPr>
          <p:spPr>
            <a:xfrm>
              <a:off x="5667653" y="2074977"/>
              <a:ext cx="222539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주제 선정 배경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0B4F579-0439-4E9B-9CCA-58C3544058CD}"/>
                </a:ext>
              </a:extLst>
            </p:cNvPr>
            <p:cNvSpPr txBox="1"/>
            <p:nvPr/>
          </p:nvSpPr>
          <p:spPr>
            <a:xfrm>
              <a:off x="5685406" y="2482773"/>
              <a:ext cx="24630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endParaRPr lang="ko-KR" altLang="en-US" sz="90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0BB68D85-5F2A-4DE9-9C12-303506A08E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00" y="1883208"/>
            <a:ext cx="442219" cy="44221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F826AA5E-F0B7-47D8-8746-9266D277C5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58" y="2697322"/>
            <a:ext cx="442219" cy="44221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FCAC78C-55CB-49B6-A7E8-F1C5DAD9F9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00" y="3397184"/>
            <a:ext cx="442219" cy="442219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404EA5F7-2823-449B-92D3-93949BCB69B6}"/>
              </a:ext>
            </a:extLst>
          </p:cNvPr>
          <p:cNvGrpSpPr/>
          <p:nvPr/>
        </p:nvGrpSpPr>
        <p:grpSpPr>
          <a:xfrm>
            <a:off x="4330939" y="2747399"/>
            <a:ext cx="2081510" cy="563695"/>
            <a:chOff x="5820053" y="2316420"/>
            <a:chExt cx="2775346" cy="75159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16B65D7-5490-41F4-AE7C-D37FB1EB9897}"/>
                </a:ext>
              </a:extLst>
            </p:cNvPr>
            <p:cNvSpPr txBox="1"/>
            <p:nvPr/>
          </p:nvSpPr>
          <p:spPr>
            <a:xfrm>
              <a:off x="5820053" y="2316420"/>
              <a:ext cx="183426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데이터 설명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EC6831C-A224-4AE7-9757-9D162672BFA5}"/>
                </a:ext>
              </a:extLst>
            </p:cNvPr>
            <p:cNvSpPr txBox="1"/>
            <p:nvPr/>
          </p:nvSpPr>
          <p:spPr>
            <a:xfrm>
              <a:off x="5837806" y="2698680"/>
              <a:ext cx="2757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원데이터 </a:t>
              </a:r>
              <a:r>
                <a:rPr lang="en-US" altLang="ko-KR" sz="12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/ </a:t>
              </a:r>
              <a:r>
                <a:rPr lang="ko-KR" altLang="en-US" sz="12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최종 대상 데이터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A1D3608B-1999-4975-B502-2F80A9BF2542}"/>
              </a:ext>
            </a:extLst>
          </p:cNvPr>
          <p:cNvSpPr txBox="1"/>
          <p:nvPr/>
        </p:nvSpPr>
        <p:spPr>
          <a:xfrm>
            <a:off x="4374443" y="3737213"/>
            <a:ext cx="2850460" cy="871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en-US" altLang="ko-KR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① 거리 유사도 </a:t>
            </a:r>
            <a:r>
              <a:rPr lang="en-US" altLang="ko-KR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+ OpenCV</a:t>
            </a: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② </a:t>
            </a:r>
            <a:r>
              <a:rPr lang="en-US" altLang="ko-KR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CNN </a:t>
            </a:r>
            <a:r>
              <a:rPr lang="ko-KR" altLang="en-US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모델을 이용한 이미지 분류</a:t>
            </a:r>
            <a:endParaRPr lang="en-US" altLang="ko-KR" sz="1125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altLang="ko-KR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③ </a:t>
            </a:r>
            <a:r>
              <a:rPr lang="en-US" altLang="ko-KR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CNN </a:t>
            </a:r>
            <a:r>
              <a:rPr lang="ko-KR" altLang="en-US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모델을 이용한 </a:t>
            </a:r>
            <a:r>
              <a:rPr lang="en-US" altLang="ko-KR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좋아요</a:t>
            </a:r>
            <a:r>
              <a:rPr lang="en-US" altLang="ko-KR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 </a:t>
            </a:r>
            <a:r>
              <a:rPr lang="ko-KR" altLang="en-US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집단 </a:t>
            </a:r>
            <a:r>
              <a:rPr lang="ko-KR" altLang="en-US" sz="11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분석</a:t>
            </a:r>
            <a:endParaRPr lang="en-US" altLang="ko-KR" sz="1125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6759023-2E9A-4FFB-8A10-F682B77FB826}"/>
              </a:ext>
            </a:extLst>
          </p:cNvPr>
          <p:cNvGrpSpPr/>
          <p:nvPr/>
        </p:nvGrpSpPr>
        <p:grpSpPr>
          <a:xfrm>
            <a:off x="4318111" y="4623464"/>
            <a:ext cx="2039021" cy="566376"/>
            <a:chOff x="5820053" y="2316420"/>
            <a:chExt cx="2718696" cy="7551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D3608B-1999-4975-B502-2F80A9BF2542}"/>
                </a:ext>
              </a:extLst>
            </p:cNvPr>
            <p:cNvSpPr txBox="1"/>
            <p:nvPr/>
          </p:nvSpPr>
          <p:spPr>
            <a:xfrm>
              <a:off x="5820053" y="2316420"/>
              <a:ext cx="222539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결과 및 마무리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DD2738-17C8-48DA-ADF7-36EA8EF096A1}"/>
                </a:ext>
              </a:extLst>
            </p:cNvPr>
            <p:cNvSpPr txBox="1"/>
            <p:nvPr/>
          </p:nvSpPr>
          <p:spPr>
            <a:xfrm>
              <a:off x="5917944" y="2702256"/>
              <a:ext cx="262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ko-KR" altLang="en-US" sz="1200" dirty="0" smtClean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활용 방안 </a:t>
              </a:r>
              <a:r>
                <a:rPr lang="en-US" altLang="ko-KR" sz="12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/ </a:t>
              </a:r>
              <a:r>
                <a:rPr lang="ko-KR" altLang="en-US" sz="12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한계 및 개선점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E5A93ACD-05F0-4E65-B367-585C504BA2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798" y="4575971"/>
            <a:ext cx="437808" cy="4412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66BDEF-5D38-4B0C-AA74-25092AECCE5B}"/>
              </a:ext>
            </a:extLst>
          </p:cNvPr>
          <p:cNvSpPr txBox="1"/>
          <p:nvPr/>
        </p:nvSpPr>
        <p:spPr>
          <a:xfrm>
            <a:off x="4349808" y="2235138"/>
            <a:ext cx="2858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ko-KR" altLang="en-US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주제선정배경 </a:t>
            </a:r>
            <a:r>
              <a:rPr lang="en-US" altLang="ko-KR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 </a:t>
            </a:r>
            <a:r>
              <a:rPr lang="ko-KR" altLang="en-US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최종목표 </a:t>
            </a:r>
            <a:r>
              <a:rPr lang="en-US" altLang="ko-KR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 </a:t>
            </a:r>
            <a:r>
              <a:rPr lang="ko-KR" altLang="en-US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분석기준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46807-FF6F-4C4F-B83C-AF5EC2653B18}"/>
              </a:ext>
            </a:extLst>
          </p:cNvPr>
          <p:cNvSpPr txBox="1"/>
          <p:nvPr/>
        </p:nvSpPr>
        <p:spPr>
          <a:xfrm>
            <a:off x="4370606" y="344157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분석 및 검증</a:t>
            </a: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05041" y="1265196"/>
            <a:ext cx="8675635" cy="5592804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961D5D9-6BA7-4B84-9D17-0D1B3CF3E9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4184">
            <a:off x="1063563" y="2042382"/>
            <a:ext cx="1961381" cy="28086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D382B12-70BA-4B3B-ADDF-9F642937ED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17" y="2038500"/>
            <a:ext cx="2585532" cy="24407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015635-9848-44EF-9FCB-32EFFDBAB0ED}"/>
              </a:ext>
            </a:extLst>
          </p:cNvPr>
          <p:cNvSpPr txBox="1"/>
          <p:nvPr/>
        </p:nvSpPr>
        <p:spPr>
          <a:xfrm>
            <a:off x="1259632" y="5546177"/>
            <a:ext cx="679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같은 음식 사진인데</a:t>
            </a:r>
            <a:r>
              <a:rPr lang="en-US" altLang="ko-KR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‘</a:t>
            </a: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좋아요</a:t>
            </a:r>
            <a:r>
              <a:rPr lang="en-US" altLang="ko-KR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수의 차이가 있다</a:t>
            </a:r>
            <a:r>
              <a:rPr lang="en-US" altLang="ko-KR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  <a:endParaRPr lang="ko-KR" altLang="en-US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CAFCA-B492-4750-9976-2C7CF96CB279}"/>
              </a:ext>
            </a:extLst>
          </p:cNvPr>
          <p:cNvSpPr txBox="1"/>
          <p:nvPr/>
        </p:nvSpPr>
        <p:spPr>
          <a:xfrm>
            <a:off x="6310742" y="446080"/>
            <a:ext cx="2569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/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좋아요</a:t>
            </a:r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란</a:t>
            </a:r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말 그대로 게시물이 좋았다는</a:t>
            </a:r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</a:p>
          <a:p>
            <a:pPr algn="r" defTabSz="685800"/>
            <a:r>
              <a:rPr lang="ko-KR" altLang="en-US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인스타그램상에서 관심</a:t>
            </a:r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·</a:t>
            </a:r>
            <a:r>
              <a:rPr lang="ko-KR" altLang="en-US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화제의 지표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5B5ED8D-3567-425D-8536-35B69D5A00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8560">
            <a:off x="5622209" y="2112019"/>
            <a:ext cx="2311343" cy="2745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D905ED-01F9-4390-AA9F-4C364249B9D4}"/>
              </a:ext>
            </a:extLst>
          </p:cNvPr>
          <p:cNvSpPr txBox="1"/>
          <p:nvPr/>
        </p:nvSpPr>
        <p:spPr>
          <a:xfrm>
            <a:off x="695333" y="249613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주제 선정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35BD2D-1738-47E1-8D37-48F178CD83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53762"/>
            <a:ext cx="653369" cy="6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7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306FF3-E3E3-4699-A528-4342D2C7C8FC}"/>
              </a:ext>
            </a:extLst>
          </p:cNvPr>
          <p:cNvSpPr txBox="1"/>
          <p:nvPr/>
        </p:nvSpPr>
        <p:spPr>
          <a:xfrm>
            <a:off x="2351314" y="3523248"/>
            <a:ext cx="446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ko-KR" altLang="en-US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특별히 </a:t>
            </a:r>
            <a:r>
              <a:rPr lang="en-US" altLang="ko-KR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좋아요</a:t>
            </a:r>
            <a:r>
              <a:rPr lang="en-US" altLang="ko-KR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많이 받는 게시물의 유형이 있을까</a:t>
            </a:r>
            <a:r>
              <a:rPr lang="en-US" altLang="ko-KR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?</a:t>
            </a:r>
            <a:endParaRPr lang="ko-KR" altLang="en-US" sz="27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9" name="Google Shape;165;p25">
            <a:extLst>
              <a:ext uri="{FF2B5EF4-FFF2-40B4-BE49-F238E27FC236}">
                <a16:creationId xmlns:a16="http://schemas.microsoft.com/office/drawing/2014/main" id="{D99B1AB5-9D03-43CD-B74D-9F77D83EB775}"/>
              </a:ext>
            </a:extLst>
          </p:cNvPr>
          <p:cNvPicPr preferRelativeResize="0"/>
          <p:nvPr/>
        </p:nvPicPr>
        <p:blipFill rotWithShape="1">
          <a:blip r:embed="rId3">
            <a:lum bright="70000" contrast="-70000"/>
            <a:alphaModFix amt="85000"/>
          </a:blip>
          <a:srcRect l="1" t="2" r="72287" b="72289"/>
          <a:stretch/>
        </p:blipFill>
        <p:spPr>
          <a:xfrm>
            <a:off x="3595601" y="2619000"/>
            <a:ext cx="810000" cy="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5;p25">
            <a:extLst>
              <a:ext uri="{FF2B5EF4-FFF2-40B4-BE49-F238E27FC236}">
                <a16:creationId xmlns:a16="http://schemas.microsoft.com/office/drawing/2014/main" id="{FBEB98A6-E559-4D56-B733-5876B2B31ACB}"/>
              </a:ext>
            </a:extLst>
          </p:cNvPr>
          <p:cNvPicPr preferRelativeResize="0"/>
          <p:nvPr/>
        </p:nvPicPr>
        <p:blipFill rotWithShape="1">
          <a:blip r:embed="rId3">
            <a:lum bright="70000" contrast="-70000"/>
            <a:alphaModFix amt="62000"/>
          </a:blip>
          <a:srcRect l="7435" t="9599" r="75028" b="72526"/>
          <a:stretch/>
        </p:blipFill>
        <p:spPr>
          <a:xfrm>
            <a:off x="4210702" y="2713248"/>
            <a:ext cx="372083" cy="37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65;p25">
            <a:extLst>
              <a:ext uri="{FF2B5EF4-FFF2-40B4-BE49-F238E27FC236}">
                <a16:creationId xmlns:a16="http://schemas.microsoft.com/office/drawing/2014/main" id="{6572B638-D4EB-4DF8-9CE6-067811CC9F1B}"/>
              </a:ext>
            </a:extLst>
          </p:cNvPr>
          <p:cNvPicPr preferRelativeResize="0"/>
          <p:nvPr/>
        </p:nvPicPr>
        <p:blipFill rotWithShape="1">
          <a:blip r:embed="rId3">
            <a:lum bright="70000" contrast="-70000"/>
            <a:alphaModFix amt="37000"/>
          </a:blip>
          <a:srcRect l="7435" t="9599" r="75028" b="72526"/>
          <a:stretch/>
        </p:blipFill>
        <p:spPr>
          <a:xfrm>
            <a:off x="3939629" y="2642400"/>
            <a:ext cx="271074" cy="27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205041" y="1265196"/>
            <a:ext cx="8675635" cy="5592804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905ED-01F9-4390-AA9F-4C364249B9D4}"/>
              </a:ext>
            </a:extLst>
          </p:cNvPr>
          <p:cNvSpPr txBox="1"/>
          <p:nvPr/>
        </p:nvSpPr>
        <p:spPr>
          <a:xfrm>
            <a:off x="695333" y="249613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주제 선정 배경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2D35BD2D-1738-47E1-8D37-48F178CD8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53762"/>
            <a:ext cx="653369" cy="65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5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05041" y="1265196"/>
            <a:ext cx="8675635" cy="5592804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905ED-01F9-4390-AA9F-4C364249B9D4}"/>
              </a:ext>
            </a:extLst>
          </p:cNvPr>
          <p:cNvSpPr txBox="1"/>
          <p:nvPr/>
        </p:nvSpPr>
        <p:spPr>
          <a:xfrm>
            <a:off x="695333" y="249613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주제 선정 배경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D35BD2D-1738-47E1-8D37-48F178CD83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53762"/>
            <a:ext cx="653369" cy="653369"/>
          </a:xfrm>
          <a:prstGeom prst="rect">
            <a:avLst/>
          </a:prstGeom>
        </p:spPr>
      </p:pic>
      <p:sp>
        <p:nvSpPr>
          <p:cNvPr id="13" name="Google Shape;213;p28">
            <a:extLst>
              <a:ext uri="{FF2B5EF4-FFF2-40B4-BE49-F238E27FC236}">
                <a16:creationId xmlns:a16="http://schemas.microsoft.com/office/drawing/2014/main" id="{0731FA2B-A521-426C-811E-9E41A00436C9}"/>
              </a:ext>
            </a:extLst>
          </p:cNvPr>
          <p:cNvSpPr txBox="1"/>
          <p:nvPr/>
        </p:nvSpPr>
        <p:spPr>
          <a:xfrm>
            <a:off x="690140" y="4221088"/>
            <a:ext cx="5025014" cy="37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/>
            <a:r>
              <a:rPr lang="en-US" altLang="ko-KR" sz="2100" b="1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2100" b="1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좋아요</a:t>
            </a:r>
            <a:r>
              <a:rPr lang="en-US" altLang="ko-KR" sz="2100" b="1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2100" b="1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많이 받는 게시물에 대해</a:t>
            </a:r>
            <a:endParaRPr lang="en-US" altLang="ko-KR" sz="2100" b="1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" name="Google Shape;276;p33">
            <a:extLst>
              <a:ext uri="{FF2B5EF4-FFF2-40B4-BE49-F238E27FC236}">
                <a16:creationId xmlns:a16="http://schemas.microsoft.com/office/drawing/2014/main" id="{ACC7764D-D8D6-45F5-896B-CE211061B6A7}"/>
              </a:ext>
            </a:extLst>
          </p:cNvPr>
          <p:cNvSpPr txBox="1"/>
          <p:nvPr/>
        </p:nvSpPr>
        <p:spPr>
          <a:xfrm>
            <a:off x="764206" y="4782034"/>
            <a:ext cx="7685501" cy="19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75" indent="-257175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'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좋아요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'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를 많이 받는 사진들에 공통된 특성이 있을 것이다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.</a:t>
            </a:r>
          </a:p>
          <a:p>
            <a:pPr marL="257175" indent="-257175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/>
            </a:endParaRPr>
          </a:p>
          <a:p>
            <a:pPr marL="128588" indent="-128588" defTabSz="685800">
              <a:buClr>
                <a:prstClr val="white"/>
              </a:buClr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/>
            </a:endParaRPr>
          </a:p>
          <a:p>
            <a:pPr marL="257175" indent="-257175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  <a:sym typeface="Arial"/>
              </a:rPr>
              <a:t>해시태그의 내용에 따라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‘</a:t>
            </a:r>
            <a:r>
              <a:rPr lang="ko-KR" altLang="en-US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좋아요’의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개수가 차이가 있을 것이다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.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  <a:sym typeface="Arial"/>
            </a:endParaRPr>
          </a:p>
          <a:p>
            <a:pPr marL="257175" indent="-257175" defTabSz="685800">
              <a:buClr>
                <a:prstClr val="white"/>
              </a:buClr>
              <a:buFont typeface="Arial" panose="020B0604020202020204" pitchFamily="34" charset="0"/>
              <a:buChar char="•"/>
            </a:pP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57175" indent="-257175" defTabSz="685800">
              <a:buClr>
                <a:prstClr val="white"/>
              </a:buClr>
              <a:buFont typeface="Arial" panose="020B0604020202020204" pitchFamily="34" charset="0"/>
              <a:buChar char="•"/>
            </a:pP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57175" indent="-257175" defTabSz="685800">
              <a:buClr>
                <a:prstClr val="white"/>
              </a:buClr>
              <a:buFont typeface="Arial" panose="020B0604020202020204" pitchFamily="34" charset="0"/>
              <a:buChar char="•"/>
            </a:pP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Google Shape;213;p28">
            <a:extLst>
              <a:ext uri="{FF2B5EF4-FFF2-40B4-BE49-F238E27FC236}">
                <a16:creationId xmlns:a16="http://schemas.microsoft.com/office/drawing/2014/main" id="{EB64505C-9E23-4D97-9AC9-6613BAB59075}"/>
              </a:ext>
            </a:extLst>
          </p:cNvPr>
          <p:cNvSpPr txBox="1"/>
          <p:nvPr/>
        </p:nvSpPr>
        <p:spPr>
          <a:xfrm>
            <a:off x="690140" y="1683087"/>
            <a:ext cx="5025014" cy="37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/>
            <a:r>
              <a:rPr lang="ko-KR" altLang="en-US" sz="2100" b="1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최종 목표</a:t>
            </a:r>
            <a:endParaRPr lang="en-US" altLang="ko-KR" sz="2100" b="1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Google Shape;276;p33">
            <a:extLst>
              <a:ext uri="{FF2B5EF4-FFF2-40B4-BE49-F238E27FC236}">
                <a16:creationId xmlns:a16="http://schemas.microsoft.com/office/drawing/2014/main" id="{B0632257-1A0E-496A-B633-6536DA5ADC34}"/>
              </a:ext>
            </a:extLst>
          </p:cNvPr>
          <p:cNvSpPr txBox="1"/>
          <p:nvPr/>
        </p:nvSpPr>
        <p:spPr>
          <a:xfrm>
            <a:off x="810363" y="2244034"/>
            <a:ext cx="7542548" cy="63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prstClr val="white"/>
              </a:buClr>
            </a:pP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SNS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상의 음식 사진들에 대한 특성 분석을 통해 사진을 업로드 하기 전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,</a:t>
            </a:r>
          </a:p>
          <a:p>
            <a:pPr defTabSz="685800">
              <a:buClr>
                <a:prstClr val="white"/>
              </a:buClr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받게 될 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‘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좋아요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’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  <a:sym typeface="Arial"/>
              </a:rPr>
              <a:t>의 수를 미리 예측  </a:t>
            </a:r>
          </a:p>
        </p:txBody>
      </p:sp>
    </p:spTree>
    <p:extLst>
      <p:ext uri="{BB962C8B-B14F-4D97-AF65-F5344CB8AC3E}">
        <p14:creationId xmlns:p14="http://schemas.microsoft.com/office/powerpoint/2010/main" val="290195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5369CD3-24B5-4738-A415-E7CDB43BA6BF}"/>
              </a:ext>
            </a:extLst>
          </p:cNvPr>
          <p:cNvSpPr/>
          <p:nvPr/>
        </p:nvSpPr>
        <p:spPr>
          <a:xfrm>
            <a:off x="273622" y="1615723"/>
            <a:ext cx="4202653" cy="524227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3ABFDB-2B9A-444C-A5B9-BBF486B7E03D}"/>
              </a:ext>
            </a:extLst>
          </p:cNvPr>
          <p:cNvSpPr/>
          <p:nvPr/>
        </p:nvSpPr>
        <p:spPr>
          <a:xfrm>
            <a:off x="4667726" y="1615724"/>
            <a:ext cx="4202653" cy="524227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1C900B-710B-4E63-B88F-4D8BD11CFB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83343"/>
            <a:ext cx="653369" cy="653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6D2A0A-7632-4912-B9BC-B7A6500F6D35}"/>
              </a:ext>
            </a:extLst>
          </p:cNvPr>
          <p:cNvSpPr txBox="1"/>
          <p:nvPr/>
        </p:nvSpPr>
        <p:spPr>
          <a:xfrm>
            <a:off x="788201" y="200229"/>
            <a:ext cx="1768433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데이터 </a:t>
            </a:r>
            <a:r>
              <a:rPr lang="ko-KR" altLang="en-US" sz="24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설명</a:t>
            </a:r>
            <a:endParaRPr lang="ko-KR" altLang="en-US" sz="2400" dirty="0" smtClean="0">
              <a:solidFill>
                <a:prstClr val="white"/>
              </a:solidFill>
              <a:latin typeface="맑은 고딕" panose="020F0502020204030204"/>
              <a:ea typeface="함초롬돋움"/>
            </a:endParaRPr>
          </a:p>
          <a:p>
            <a:pPr defTabSz="685800">
              <a:defRPr/>
            </a:pPr>
            <a:r>
              <a:rPr lang="ko-KR" altLang="en-US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 원 데이터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함초롬돋움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EC9BF2-C94C-4E0E-A2C1-155DA8787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327" y="2902254"/>
            <a:ext cx="2071528" cy="2071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D31551-D086-4D60-92AC-0A64F37E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15" y="2555560"/>
            <a:ext cx="1981772" cy="19817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594AFC-E785-403E-AA29-922F31258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388" y="2555560"/>
            <a:ext cx="2049743" cy="2049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4C3CA28-8461-4C14-9C35-DE5BD4C3F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922" y="2902253"/>
            <a:ext cx="2069567" cy="2069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D5D283-3E37-4B96-8924-C9631935C314}"/>
              </a:ext>
            </a:extLst>
          </p:cNvPr>
          <p:cNvSpPr txBox="1"/>
          <p:nvPr/>
        </p:nvSpPr>
        <p:spPr>
          <a:xfrm>
            <a:off x="428395" y="5291541"/>
            <a:ext cx="383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음식이 아닌 다른 내용이 있는 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A6354E-E552-484C-BE58-46B037735B66}"/>
              </a:ext>
            </a:extLst>
          </p:cNvPr>
          <p:cNvSpPr txBox="1"/>
          <p:nvPr/>
        </p:nvSpPr>
        <p:spPr>
          <a:xfrm>
            <a:off x="5129252" y="5306006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텍스트가 함께 포함되어 있는 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77860-EBBF-45A1-BB5C-9CB83B319AC1}"/>
              </a:ext>
            </a:extLst>
          </p:cNvPr>
          <p:cNvSpPr txBox="1"/>
          <p:nvPr/>
        </p:nvSpPr>
        <p:spPr>
          <a:xfrm>
            <a:off x="429976" y="1148185"/>
            <a:ext cx="2381804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# 맛집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해시태그 검색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7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05041" y="1265196"/>
            <a:ext cx="8675635" cy="5592804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38EBDD-ED94-41C0-A584-8BD8B485A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1" y="1961263"/>
            <a:ext cx="2939771" cy="2347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14AF6D-F50A-40FF-BDAE-A2EB6D39B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40" y="1699334"/>
            <a:ext cx="2605411" cy="1874220"/>
          </a:xfrm>
          <a:prstGeom prst="rect">
            <a:avLst/>
          </a:prstGeom>
        </p:spPr>
      </p:pic>
      <p:sp>
        <p:nvSpPr>
          <p:cNvPr id="12" name="Google Shape;213;p28">
            <a:extLst>
              <a:ext uri="{FF2B5EF4-FFF2-40B4-BE49-F238E27FC236}">
                <a16:creationId xmlns:a16="http://schemas.microsoft.com/office/drawing/2014/main" id="{CCCFFE4E-9DFD-43D7-8037-577EA0B9999D}"/>
              </a:ext>
            </a:extLst>
          </p:cNvPr>
          <p:cNvSpPr txBox="1"/>
          <p:nvPr/>
        </p:nvSpPr>
        <p:spPr>
          <a:xfrm>
            <a:off x="5138812" y="1681466"/>
            <a:ext cx="3560145" cy="213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SNS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에서 </a:t>
            </a:r>
            <a:r>
              <a:rPr lang="ko-KR" altLang="en-US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크롤링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할 때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</a:p>
          <a:p>
            <a:pPr defTabSz="685800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이미지 파일을 구글에 이미지 검색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후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나오는 검색어를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파일명에 </a:t>
            </a:r>
            <a:r>
              <a:rPr lang="ko-KR" altLang="en-US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포함시켜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저장</a:t>
            </a: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73D99-8F4E-404D-B56D-81FF72E06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66" y="5348279"/>
            <a:ext cx="3542547" cy="587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323BAB-D368-4277-82F5-635AB1477131}"/>
              </a:ext>
            </a:extLst>
          </p:cNvPr>
          <p:cNvSpPr txBox="1"/>
          <p:nvPr/>
        </p:nvSpPr>
        <p:spPr>
          <a:xfrm>
            <a:off x="4571243" y="5364834"/>
            <a:ext cx="3897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◀ 저장된 형태</a:t>
            </a:r>
            <a:endParaRPr lang="en-US" altLang="ko-KR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저장순서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_’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좋아요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수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_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댓글수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_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구글검색어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.jpg</a:t>
            </a:r>
            <a:endParaRPr lang="ko-KR" altLang="en-US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1C900B-710B-4E63-B88F-4D8BD11CF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83343"/>
            <a:ext cx="653369" cy="653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6D2A0A-7632-4912-B9BC-B7A6500F6D35}"/>
              </a:ext>
            </a:extLst>
          </p:cNvPr>
          <p:cNvSpPr txBox="1"/>
          <p:nvPr/>
        </p:nvSpPr>
        <p:spPr>
          <a:xfrm>
            <a:off x="788201" y="200229"/>
            <a:ext cx="1768433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데이터 </a:t>
            </a:r>
            <a:r>
              <a:rPr lang="ko-KR" altLang="en-US" sz="24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설명</a:t>
            </a:r>
            <a:endParaRPr lang="ko-KR" altLang="en-US" sz="2400" dirty="0" smtClean="0">
              <a:solidFill>
                <a:prstClr val="white"/>
              </a:solidFill>
              <a:latin typeface="맑은 고딕" panose="020F0502020204030204"/>
              <a:ea typeface="함초롬돋움"/>
            </a:endParaRPr>
          </a:p>
          <a:p>
            <a:pPr defTabSz="685800">
              <a:defRPr/>
            </a:pPr>
            <a:r>
              <a:rPr lang="ko-KR" altLang="en-US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 원 데이터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함초롬돋움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05041" y="1265196"/>
            <a:ext cx="8675635" cy="5592804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1C900B-710B-4E63-B88F-4D8BD11CFB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83343"/>
            <a:ext cx="653369" cy="6533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D2A0A-7632-4912-B9BC-B7A6500F6D35}"/>
              </a:ext>
            </a:extLst>
          </p:cNvPr>
          <p:cNvSpPr txBox="1"/>
          <p:nvPr/>
        </p:nvSpPr>
        <p:spPr>
          <a:xfrm>
            <a:off x="788201" y="200229"/>
            <a:ext cx="1768433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데이터 </a:t>
            </a:r>
            <a:r>
              <a:rPr lang="ko-KR" altLang="en-US" sz="24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설명</a:t>
            </a:r>
            <a:endParaRPr lang="ko-KR" altLang="en-US" sz="2400" dirty="0" smtClean="0">
              <a:solidFill>
                <a:prstClr val="white"/>
              </a:solidFill>
              <a:latin typeface="맑은 고딕" panose="020F0502020204030204"/>
              <a:ea typeface="함초롬돋움"/>
            </a:endParaRPr>
          </a:p>
          <a:p>
            <a:pPr defTabSz="685800">
              <a:defRPr/>
            </a:pPr>
            <a:r>
              <a:rPr lang="ko-KR" altLang="en-US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 원 데이터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함초롬돋움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846A02A-999C-4D04-A0D4-0ACB6B129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30" y="2121981"/>
            <a:ext cx="2441785" cy="24417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85FDEC-8A14-44D5-96BE-14268A60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461" y="3140968"/>
            <a:ext cx="2441785" cy="24417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C9E1C-CE16-4473-B3BE-58D79AE7B460}"/>
              </a:ext>
            </a:extLst>
          </p:cNvPr>
          <p:cNvSpPr txBox="1"/>
          <p:nvPr/>
        </p:nvSpPr>
        <p:spPr>
          <a:xfrm>
            <a:off x="4319932" y="1996231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분석 대상이 될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89EF0-A3A3-4350-9D9A-B81B8A3AD53B}"/>
              </a:ext>
            </a:extLst>
          </p:cNvPr>
          <p:cNvSpPr txBox="1"/>
          <p:nvPr/>
        </p:nvSpPr>
        <p:spPr>
          <a:xfrm>
            <a:off x="4465009" y="2600574"/>
            <a:ext cx="4227389" cy="15927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defTabSz="685800">
              <a:buFont typeface="Arial" panose="020B0604020202020204" pitchFamily="34" charset="0"/>
              <a:buChar char="•"/>
            </a:pPr>
            <a:r>
              <a:rPr lang="ko-KR" altLang="en-US" sz="19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이미지의 내용이 음식인 것</a:t>
            </a:r>
            <a:endParaRPr lang="en-US" altLang="ko-KR" sz="195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</a:pPr>
            <a:endParaRPr lang="en-US" altLang="ko-KR" sz="195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342900" defTabSz="685800">
              <a:buFont typeface="Arial" panose="020B0604020202020204" pitchFamily="34" charset="0"/>
              <a:buChar char="•"/>
            </a:pPr>
            <a:r>
              <a:rPr lang="ko-KR" altLang="en-US" sz="19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이미지에 텍스트가 포함되어 있지 않은 것</a:t>
            </a:r>
            <a:endParaRPr lang="en-US" altLang="ko-KR" sz="195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defTabSz="685800"/>
            <a:r>
              <a:rPr lang="en-US" altLang="ko-KR" sz="19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 </a:t>
            </a:r>
            <a:r>
              <a:rPr lang="ko-KR" altLang="en-US" sz="19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 광고가 아닌 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2FBD77-4801-4E64-9704-86A3CF8F2E14}"/>
              </a:ext>
            </a:extLst>
          </p:cNvPr>
          <p:cNvSpPr txBox="1"/>
          <p:nvPr/>
        </p:nvSpPr>
        <p:spPr>
          <a:xfrm>
            <a:off x="4319932" y="4868584"/>
            <a:ext cx="4265087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ko-KR" altLang="en-US" sz="33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이미지 분류가 필요함</a:t>
            </a:r>
            <a:r>
              <a:rPr lang="en-US" altLang="ko-KR" sz="33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!</a:t>
            </a:r>
            <a:endParaRPr lang="ko-KR" altLang="en-US" sz="33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7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33E62-47B7-4341-8942-7B752C6C7BCA}"/>
              </a:ext>
            </a:extLst>
          </p:cNvPr>
          <p:cNvSpPr txBox="1"/>
          <p:nvPr/>
        </p:nvSpPr>
        <p:spPr>
          <a:xfrm>
            <a:off x="4037240" y="3152001"/>
            <a:ext cx="1069525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Food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73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05041" y="1265196"/>
            <a:ext cx="8675635" cy="5592804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760B335-057F-43D1-8BCC-B2697354E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91422"/>
            <a:ext cx="653370" cy="653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189EF0-A3A3-4350-9D9A-B81B8A3AD53B}"/>
              </a:ext>
            </a:extLst>
          </p:cNvPr>
          <p:cNvSpPr txBox="1"/>
          <p:nvPr/>
        </p:nvSpPr>
        <p:spPr>
          <a:xfrm>
            <a:off x="5255105" y="2354224"/>
            <a:ext cx="3336446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원본 데이터에서 순수한 음식 이미지 분류 </a:t>
            </a: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→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최소 편집 거리 알고리즘</a:t>
            </a: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 데이터에서 광고 분류</a:t>
            </a: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→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OpenCV</a:t>
            </a:r>
          </a:p>
          <a:p>
            <a:pPr defTabSz="685800"/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이미지를 전체적으로 분류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defTabSz="685800"/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→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CNN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   </a:t>
            </a: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29231" y="2354224"/>
            <a:ext cx="4397724" cy="3298293"/>
            <a:chOff x="629231" y="2354224"/>
            <a:chExt cx="4397724" cy="32982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83204FF-45BB-4F32-87C4-20443C948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231" y="2354224"/>
              <a:ext cx="4397724" cy="329829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38798B9-03F5-4FD2-BF49-1DE0D9B1B99C}"/>
                </a:ext>
              </a:extLst>
            </p:cNvPr>
            <p:cNvSpPr/>
            <p:nvPr/>
          </p:nvSpPr>
          <p:spPr>
            <a:xfrm>
              <a:off x="1821656" y="2893219"/>
              <a:ext cx="371475" cy="257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ko-KR" altLang="en-US" sz="1350">
                <a:solidFill>
                  <a:prstClr val="black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7EF846-5629-4559-B6FF-8F1F6DE28802}"/>
                </a:ext>
              </a:extLst>
            </p:cNvPr>
            <p:cNvSpPr txBox="1"/>
            <p:nvPr/>
          </p:nvSpPr>
          <p:spPr>
            <a:xfrm>
              <a:off x="1654299" y="3019039"/>
              <a:ext cx="908685" cy="1384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685800"/>
              <a:r>
                <a:rPr lang="ko-KR" altLang="en-US" sz="450" b="1" dirty="0">
                  <a:solidFill>
                    <a:prstClr val="black"/>
                  </a:solidFill>
                  <a:latin typeface="Consolas"/>
                  <a:ea typeface="맑은 고딕"/>
                </a:rPr>
                <a:t>최소 편집 알고리즘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0D905ED-01F9-4390-AA9F-4C364249B9D4}"/>
              </a:ext>
            </a:extLst>
          </p:cNvPr>
          <p:cNvSpPr txBox="1"/>
          <p:nvPr/>
        </p:nvSpPr>
        <p:spPr>
          <a:xfrm>
            <a:off x="695333" y="249613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24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분석</a:t>
            </a:r>
            <a:endParaRPr lang="ko-KR" altLang="en-US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1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205041" y="1508514"/>
            <a:ext cx="8675635" cy="537950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89EF0-A3A3-4350-9D9A-B81B8A3AD53B}"/>
              </a:ext>
            </a:extLst>
          </p:cNvPr>
          <p:cNvSpPr txBox="1"/>
          <p:nvPr/>
        </p:nvSpPr>
        <p:spPr>
          <a:xfrm>
            <a:off x="1073153" y="3879927"/>
            <a:ext cx="6929752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이미지 파일을 확인 후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‘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음식인 것‘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‘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음식이 아닌 것’ </a:t>
            </a:r>
            <a:r>
              <a:rPr lang="ko-KR" altLang="en-US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으로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분류</a:t>
            </a: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분류 별로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저장된 검색어 리스트를 만듦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음식’의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검색어 리스트에 포함된 검색어와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유사하다면 </a:t>
            </a:r>
            <a:endParaRPr lang="en-US" altLang="ko-KR" sz="2000" dirty="0" smtClean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  </a:t>
            </a:r>
            <a:r>
              <a:rPr lang="ko-KR" altLang="en-US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음식으로 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분류될 것임    </a:t>
            </a: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826583-2C12-4CDF-AFC4-164B00DF4BA4}"/>
              </a:ext>
            </a:extLst>
          </p:cNvPr>
          <p:cNvGrpSpPr/>
          <p:nvPr/>
        </p:nvGrpSpPr>
        <p:grpSpPr>
          <a:xfrm>
            <a:off x="1629769" y="2325371"/>
            <a:ext cx="5816519" cy="1033417"/>
            <a:chOff x="2158505" y="1773671"/>
            <a:chExt cx="7755358" cy="137788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F7B7588-ECFF-47FA-8E0E-3BA4DC88B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8505" y="1779494"/>
              <a:ext cx="1407247" cy="1372066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9AF2903-C4A2-445D-859A-40F812835E53}"/>
                </a:ext>
              </a:extLst>
            </p:cNvPr>
            <p:cNvCxnSpPr>
              <a:cxnSpLocks/>
            </p:cNvCxnSpPr>
            <p:nvPr/>
          </p:nvCxnSpPr>
          <p:spPr>
            <a:xfrm>
              <a:off x="3668725" y="2465527"/>
              <a:ext cx="12087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E4F709D-028C-44ED-8E6B-535EFED4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969" b="96250" l="7500" r="92969">
                          <a14:foregroundMark x1="43281" y1="7969" x2="54063" y2="9063"/>
                          <a14:foregroundMark x1="9375" y1="47500" x2="9375" y2="42344"/>
                          <a14:foregroundMark x1="7656" y1="53125" x2="7656" y2="49531"/>
                          <a14:foregroundMark x1="35781" y1="87500" x2="58750" y2="89063"/>
                          <a14:foregroundMark x1="58750" y1="89063" x2="70469" y2="87969"/>
                          <a14:foregroundMark x1="35781" y1="90625" x2="57344" y2="96250"/>
                          <a14:foregroundMark x1="57344" y1="96250" x2="69375" y2="90625"/>
                          <a14:foregroundMark x1="90469" y1="61094" x2="92500" y2="44375"/>
                          <a14:foregroundMark x1="92969" y1="57188" x2="92969" y2="53125"/>
                          <a14:foregroundMark x1="92031" y1="64375" x2="92969" y2="598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31294" y="1773671"/>
              <a:ext cx="648383" cy="648383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6C4071B-BBCC-4AD7-86FE-75EDA81F1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6324" y="2175026"/>
              <a:ext cx="1246901" cy="494055"/>
            </a:xfrm>
            <a:prstGeom prst="rect">
              <a:avLst/>
            </a:prstGeom>
          </p:spPr>
        </p:pic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D294CA1-C093-4DCC-B575-D7A54C4224F6}"/>
                </a:ext>
              </a:extLst>
            </p:cNvPr>
            <p:cNvCxnSpPr>
              <a:cxnSpLocks/>
            </p:cNvCxnSpPr>
            <p:nvPr/>
          </p:nvCxnSpPr>
          <p:spPr>
            <a:xfrm>
              <a:off x="6235851" y="2450954"/>
              <a:ext cx="3638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AEBAC93-6125-4A55-927A-BF48BA9CF2D5}"/>
                </a:ext>
              </a:extLst>
            </p:cNvPr>
            <p:cNvSpPr/>
            <p:nvPr/>
          </p:nvSpPr>
          <p:spPr>
            <a:xfrm>
              <a:off x="6706244" y="2097862"/>
              <a:ext cx="1606859" cy="648383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ko-KR" altLang="en-US" sz="1425" b="1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최소편집</a:t>
              </a:r>
              <a:endParaRPr lang="en-US" altLang="ko-KR" sz="1425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algn="ctr" defTabSz="685800"/>
              <a:r>
                <a:rPr lang="ko-KR" altLang="en-US" sz="1425" b="1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알고리즘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3A73552-C078-4EBA-998E-72ABD4A06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5482" y="2226232"/>
              <a:ext cx="6589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C5B8943-EEF5-41D3-B136-C56D90C415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5778" y="2619752"/>
              <a:ext cx="6589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958C0D0-FF6C-44D2-9D55-BB161181B3A0}"/>
                </a:ext>
              </a:extLst>
            </p:cNvPr>
            <p:cNvSpPr/>
            <p:nvPr/>
          </p:nvSpPr>
          <p:spPr>
            <a:xfrm>
              <a:off x="9116169" y="2006873"/>
              <a:ext cx="797694" cy="359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ko-KR" altLang="en-US" sz="1125" b="1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F0502020204030204"/>
                  <a:ea typeface="맑은 고딕" panose="020B0503020000020004" pitchFamily="50" charset="-127"/>
                </a:rPr>
                <a:t>음식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4C126560-4691-4752-A715-EAB48ED56AEC}"/>
                </a:ext>
              </a:extLst>
            </p:cNvPr>
            <p:cNvSpPr/>
            <p:nvPr/>
          </p:nvSpPr>
          <p:spPr>
            <a:xfrm>
              <a:off x="9112233" y="2455819"/>
              <a:ext cx="797694" cy="359193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ko-KR" altLang="en-US" sz="1125" b="1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맑은 고딕" panose="020F0502020204030204"/>
                  <a:ea typeface="맑은 고딕" panose="020B0503020000020004" pitchFamily="50" charset="-127"/>
                </a:rPr>
                <a:t>기타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A086970-A486-46DE-8EC0-AA9EB084C67E}"/>
              </a:ext>
            </a:extLst>
          </p:cNvPr>
          <p:cNvSpPr txBox="1"/>
          <p:nvPr/>
        </p:nvSpPr>
        <p:spPr>
          <a:xfrm>
            <a:off x="574573" y="264191"/>
            <a:ext cx="5373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-1</a:t>
            </a:r>
            <a:endParaRPr lang="ko-KR" altLang="en-US" sz="27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DC634A-DEF1-4919-8C51-631A2E69CE01}"/>
              </a:ext>
            </a:extLst>
          </p:cNvPr>
          <p:cNvSpPr txBox="1"/>
          <p:nvPr/>
        </p:nvSpPr>
        <p:spPr>
          <a:xfrm>
            <a:off x="1122294" y="254250"/>
            <a:ext cx="4605748" cy="7040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분석</a:t>
            </a:r>
            <a:r>
              <a:rPr lang="en-US" altLang="ko-KR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1</a:t>
            </a:r>
            <a:r>
              <a:rPr lang="ko-KR" altLang="en-US" sz="21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  <a:cs typeface="함초롬돋움" panose="02030504000101010101" pitchFamily="18" charset="-127"/>
            </a:endParaRPr>
          </a:p>
          <a:p>
            <a:pPr defTabSz="685800">
              <a:defRPr/>
            </a:pP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거리 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유사도와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OpenCV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를 이용한 음식 이미지 분류</a:t>
            </a: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0593E-673A-44E1-A3CC-E392A088FFB1}"/>
              </a:ext>
            </a:extLst>
          </p:cNvPr>
          <p:cNvSpPr txBox="1"/>
          <p:nvPr/>
        </p:nvSpPr>
        <p:spPr>
          <a:xfrm>
            <a:off x="437121" y="1056489"/>
            <a:ext cx="5477904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거리 유사도를 이용한 음식 이미지 분류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760B335-057F-43D1-8BCC-B2697354EB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91422"/>
            <a:ext cx="653370" cy="65337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38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7AA293-2F1A-468E-82A8-2D2596DBA708}"/>
              </a:ext>
            </a:extLst>
          </p:cNvPr>
          <p:cNvSpPr/>
          <p:nvPr/>
        </p:nvSpPr>
        <p:spPr>
          <a:xfrm>
            <a:off x="4667726" y="1478497"/>
            <a:ext cx="4202653" cy="5622909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1E9BC95-955E-45DD-B60A-F01831907C1D}"/>
              </a:ext>
            </a:extLst>
          </p:cNvPr>
          <p:cNvSpPr/>
          <p:nvPr/>
        </p:nvSpPr>
        <p:spPr>
          <a:xfrm>
            <a:off x="273622" y="1478498"/>
            <a:ext cx="4202653" cy="5622909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0BF398-8D51-429A-81F6-3A99DA49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9" y="2239839"/>
            <a:ext cx="3119829" cy="291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4B2157-E530-4FD6-B98D-DB09D19A9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63" y="2219969"/>
            <a:ext cx="3051555" cy="2917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F40329F-AF70-4BAB-81B1-1A8C7DABBA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419"/>
          <a:stretch/>
        </p:blipFill>
        <p:spPr>
          <a:xfrm>
            <a:off x="1688754" y="3788885"/>
            <a:ext cx="1322906" cy="280846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A6265DC-CC87-410B-AECD-C684EEB0DC12}"/>
              </a:ext>
            </a:extLst>
          </p:cNvPr>
          <p:cNvSpPr txBox="1"/>
          <p:nvPr/>
        </p:nvSpPr>
        <p:spPr>
          <a:xfrm>
            <a:off x="1672397" y="3415071"/>
            <a:ext cx="147508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foodOlist.csv</a:t>
            </a:r>
            <a:endParaRPr lang="ko-KR" altLang="en-US" sz="17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B1B6BF3-44A2-47E5-9E5E-562AB940D4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365"/>
          <a:stretch/>
        </p:blipFill>
        <p:spPr>
          <a:xfrm>
            <a:off x="5946481" y="3788884"/>
            <a:ext cx="1679015" cy="280846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D807D66-F4CE-4A80-87ED-38DE312F7A66}"/>
              </a:ext>
            </a:extLst>
          </p:cNvPr>
          <p:cNvSpPr txBox="1"/>
          <p:nvPr/>
        </p:nvSpPr>
        <p:spPr>
          <a:xfrm>
            <a:off x="6056954" y="3417354"/>
            <a:ext cx="146065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foodXlist.csv</a:t>
            </a:r>
            <a:endParaRPr lang="ko-KR" altLang="en-US" sz="17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ED137B-18A3-4513-A22A-1ABBE4231F2C}"/>
              </a:ext>
            </a:extLst>
          </p:cNvPr>
          <p:cNvSpPr/>
          <p:nvPr/>
        </p:nvSpPr>
        <p:spPr>
          <a:xfrm>
            <a:off x="2028651" y="2277091"/>
            <a:ext cx="692594" cy="234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F423727-BF17-4734-A587-CBD339F0BAB8}"/>
              </a:ext>
            </a:extLst>
          </p:cNvPr>
          <p:cNvSpPr/>
          <p:nvPr/>
        </p:nvSpPr>
        <p:spPr>
          <a:xfrm>
            <a:off x="6444457" y="2206631"/>
            <a:ext cx="341531" cy="278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5C05D-0178-4D65-AD45-1015A17FBA81}"/>
              </a:ext>
            </a:extLst>
          </p:cNvPr>
          <p:cNvSpPr txBox="1"/>
          <p:nvPr/>
        </p:nvSpPr>
        <p:spPr>
          <a:xfrm>
            <a:off x="465652" y="1677920"/>
            <a:ext cx="3970959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</a:t>
            </a:r>
            <a:r>
              <a:rPr lang="en-US" altLang="ko-KR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’</a:t>
            </a:r>
            <a:r>
              <a:rPr lang="ko-KR" altLang="en-US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폴더에서 검색어 부분 추출해</a:t>
            </a:r>
            <a:r>
              <a:rPr lang="en-US" altLang="ko-KR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CSV</a:t>
            </a:r>
            <a:r>
              <a:rPr lang="ko-KR" altLang="en-US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저장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FEE390-7FD8-4E0E-BAC8-0622D910E55B}"/>
              </a:ext>
            </a:extLst>
          </p:cNvPr>
          <p:cNvSpPr txBox="1"/>
          <p:nvPr/>
        </p:nvSpPr>
        <p:spPr>
          <a:xfrm>
            <a:off x="4759367" y="1677920"/>
            <a:ext cx="4081567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‘</a:t>
            </a:r>
            <a:r>
              <a:rPr lang="ko-KR" altLang="en-US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</a:t>
            </a:r>
            <a:r>
              <a:rPr lang="en-US" altLang="ko-KR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X’</a:t>
            </a:r>
            <a:r>
              <a:rPr lang="ko-KR" altLang="en-US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폴더에서 검색어 부분 추출해</a:t>
            </a:r>
            <a:r>
              <a:rPr lang="en-US" altLang="ko-KR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CSV</a:t>
            </a:r>
            <a:r>
              <a:rPr lang="ko-KR" altLang="en-US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로 저장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9662159-F032-4104-A2DC-FCCA0A3FDC81}"/>
              </a:ext>
            </a:extLst>
          </p:cNvPr>
          <p:cNvCxnSpPr>
            <a:cxnSpLocks/>
          </p:cNvCxnSpPr>
          <p:nvPr/>
        </p:nvCxnSpPr>
        <p:spPr>
          <a:xfrm>
            <a:off x="2411760" y="2639194"/>
            <a:ext cx="0" cy="7177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13B9A8-A9F9-4990-BF66-D404F6360D0C}"/>
              </a:ext>
            </a:extLst>
          </p:cNvPr>
          <p:cNvCxnSpPr>
            <a:cxnSpLocks/>
          </p:cNvCxnSpPr>
          <p:nvPr/>
        </p:nvCxnSpPr>
        <p:spPr>
          <a:xfrm>
            <a:off x="6785988" y="2639194"/>
            <a:ext cx="0" cy="7177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086970-A486-46DE-8EC0-AA9EB084C67E}"/>
              </a:ext>
            </a:extLst>
          </p:cNvPr>
          <p:cNvSpPr txBox="1"/>
          <p:nvPr/>
        </p:nvSpPr>
        <p:spPr>
          <a:xfrm>
            <a:off x="574573" y="264191"/>
            <a:ext cx="5373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-1</a:t>
            </a:r>
            <a:endParaRPr lang="ko-KR" altLang="en-US" sz="27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DC634A-DEF1-4919-8C51-631A2E69CE01}"/>
              </a:ext>
            </a:extLst>
          </p:cNvPr>
          <p:cNvSpPr txBox="1"/>
          <p:nvPr/>
        </p:nvSpPr>
        <p:spPr>
          <a:xfrm>
            <a:off x="1122294" y="254250"/>
            <a:ext cx="4605748" cy="7040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분석</a:t>
            </a:r>
            <a:r>
              <a:rPr lang="en-US" altLang="ko-KR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1</a:t>
            </a:r>
            <a:r>
              <a:rPr lang="ko-KR" altLang="en-US" sz="21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  <a:cs typeface="함초롬돋움" panose="02030504000101010101" pitchFamily="18" charset="-127"/>
            </a:endParaRPr>
          </a:p>
          <a:p>
            <a:pPr defTabSz="685800">
              <a:defRPr/>
            </a:pP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거리 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유사도와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OpenCV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를 이용한 음식 이미지 분류</a:t>
            </a: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70593E-673A-44E1-A3CC-E392A088FFB1}"/>
              </a:ext>
            </a:extLst>
          </p:cNvPr>
          <p:cNvSpPr txBox="1"/>
          <p:nvPr/>
        </p:nvSpPr>
        <p:spPr>
          <a:xfrm>
            <a:off x="437121" y="1056489"/>
            <a:ext cx="5477904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거리 유사도를 이용한 음식 이미지 분류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760B335-057F-43D1-8BCC-B2697354EB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91422"/>
            <a:ext cx="653370" cy="653370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3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05041" y="1508514"/>
            <a:ext cx="8675635" cy="537950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086970-A486-46DE-8EC0-AA9EB084C67E}"/>
              </a:ext>
            </a:extLst>
          </p:cNvPr>
          <p:cNvSpPr txBox="1"/>
          <p:nvPr/>
        </p:nvSpPr>
        <p:spPr>
          <a:xfrm>
            <a:off x="574573" y="264191"/>
            <a:ext cx="5373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-1</a:t>
            </a:r>
            <a:endParaRPr lang="ko-KR" altLang="en-US" sz="27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C634A-DEF1-4919-8C51-631A2E69CE01}"/>
              </a:ext>
            </a:extLst>
          </p:cNvPr>
          <p:cNvSpPr txBox="1"/>
          <p:nvPr/>
        </p:nvSpPr>
        <p:spPr>
          <a:xfrm>
            <a:off x="1122294" y="254250"/>
            <a:ext cx="4605748" cy="7040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분석</a:t>
            </a:r>
            <a:r>
              <a:rPr lang="en-US" altLang="ko-KR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1</a:t>
            </a:r>
            <a:r>
              <a:rPr lang="ko-KR" altLang="en-US" sz="21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  <a:cs typeface="함초롬돋움" panose="02030504000101010101" pitchFamily="18" charset="-127"/>
            </a:endParaRPr>
          </a:p>
          <a:p>
            <a:pPr defTabSz="685800">
              <a:defRPr/>
            </a:pP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거리 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유사도와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OpenCV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를 이용한 음식 이미지 분류</a:t>
            </a: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70593E-673A-44E1-A3CC-E392A088FFB1}"/>
              </a:ext>
            </a:extLst>
          </p:cNvPr>
          <p:cNvSpPr txBox="1"/>
          <p:nvPr/>
        </p:nvSpPr>
        <p:spPr>
          <a:xfrm>
            <a:off x="437121" y="1056489"/>
            <a:ext cx="5477904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거리 유사도를 이용한 음식 이미지 분류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760B335-057F-43D1-8BCC-B2697354E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91422"/>
            <a:ext cx="653370" cy="65337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53EC6A79-6E70-449B-BC82-7F505DD50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1378"/>
          <a:stretch/>
        </p:blipFill>
        <p:spPr>
          <a:xfrm>
            <a:off x="486530" y="4111030"/>
            <a:ext cx="1322906" cy="255833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7087A63-41B6-4539-B033-61BEE4B9E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433" y="2028947"/>
            <a:ext cx="2489139" cy="4125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318ABB-059E-48D8-87F7-C6E0A2F7038B}"/>
              </a:ext>
            </a:extLst>
          </p:cNvPr>
          <p:cNvSpPr/>
          <p:nvPr/>
        </p:nvSpPr>
        <p:spPr>
          <a:xfrm>
            <a:off x="2028322" y="2263646"/>
            <a:ext cx="391028" cy="146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0D006DD-DD84-4E99-8403-4BF0D5DBF7B7}"/>
              </a:ext>
            </a:extLst>
          </p:cNvPr>
          <p:cNvSpPr/>
          <p:nvPr/>
        </p:nvSpPr>
        <p:spPr>
          <a:xfrm>
            <a:off x="2212413" y="2032281"/>
            <a:ext cx="1021054" cy="213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F1112FF-E3E9-4158-8BF2-67AB3DC8C24E}"/>
              </a:ext>
            </a:extLst>
          </p:cNvPr>
          <p:cNvCxnSpPr>
            <a:cxnSpLocks/>
          </p:cNvCxnSpPr>
          <p:nvPr/>
        </p:nvCxnSpPr>
        <p:spPr>
          <a:xfrm>
            <a:off x="2511002" y="2482755"/>
            <a:ext cx="0" cy="6970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5D90ADC0-A235-45A4-ABFC-59B4DA56A6D1}"/>
              </a:ext>
            </a:extLst>
          </p:cNvPr>
          <p:cNvSpPr/>
          <p:nvPr/>
        </p:nvSpPr>
        <p:spPr>
          <a:xfrm>
            <a:off x="1940726" y="3159232"/>
            <a:ext cx="1205144" cy="48628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ko-KR" altLang="en-US" sz="1425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최소편집</a:t>
            </a:r>
            <a:endParaRPr lang="en-US" altLang="ko-KR" sz="1425" b="1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 defTabSz="685800"/>
            <a:r>
              <a:rPr lang="ko-KR" altLang="en-US" sz="1425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알고리즘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4C6A0-3FD4-458A-A913-09D24E39D6FE}"/>
              </a:ext>
            </a:extLst>
          </p:cNvPr>
          <p:cNvSpPr txBox="1"/>
          <p:nvPr/>
        </p:nvSpPr>
        <p:spPr>
          <a:xfrm>
            <a:off x="485581" y="3786957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foodOlist.csv</a:t>
            </a:r>
            <a:endParaRPr lang="ko-KR" altLang="en-US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E64603-F15C-4FEF-9EAB-EC3D1ED50B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10"/>
          <a:stretch/>
        </p:blipFill>
        <p:spPr>
          <a:xfrm>
            <a:off x="3145870" y="4137748"/>
            <a:ext cx="1679015" cy="25316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0DF35D-5781-44EE-AB66-E0A2017017FA}"/>
              </a:ext>
            </a:extLst>
          </p:cNvPr>
          <p:cNvSpPr txBox="1"/>
          <p:nvPr/>
        </p:nvSpPr>
        <p:spPr>
          <a:xfrm>
            <a:off x="3288376" y="3806660"/>
            <a:ext cx="13099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foodXlist.csv</a:t>
            </a:r>
            <a:endParaRPr lang="ko-KR" altLang="en-US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3E4F730-2A61-453C-A3F9-96D5F62B8317}"/>
              </a:ext>
            </a:extLst>
          </p:cNvPr>
          <p:cNvCxnSpPr>
            <a:cxnSpLocks/>
          </p:cNvCxnSpPr>
          <p:nvPr/>
        </p:nvCxnSpPr>
        <p:spPr>
          <a:xfrm flipH="1">
            <a:off x="1678407" y="3681320"/>
            <a:ext cx="419527" cy="3746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C14EDDD-1DE3-4368-B6AB-9AB290508FE2}"/>
              </a:ext>
            </a:extLst>
          </p:cNvPr>
          <p:cNvCxnSpPr>
            <a:cxnSpLocks/>
          </p:cNvCxnSpPr>
          <p:nvPr/>
        </p:nvCxnSpPr>
        <p:spPr>
          <a:xfrm>
            <a:off x="2955253" y="3674721"/>
            <a:ext cx="332378" cy="4123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5412403-F37E-4959-9E93-172937BE7B29}"/>
              </a:ext>
            </a:extLst>
          </p:cNvPr>
          <p:cNvSpPr txBox="1"/>
          <p:nvPr/>
        </p:nvSpPr>
        <p:spPr>
          <a:xfrm>
            <a:off x="5018604" y="2482755"/>
            <a:ext cx="363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ko-KR" altLang="en-US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앞에서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만든 </a:t>
            </a:r>
            <a:r>
              <a:rPr lang="en-US" altLang="ko-KR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foodOlist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en-US" altLang="ko-KR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foodXlist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와 비교해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최소 거리를 갖는 집단으로 분류됨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0412C-DEB0-4D63-B9B6-75C43B5519ED}"/>
              </a:ext>
            </a:extLst>
          </p:cNvPr>
          <p:cNvSpPr txBox="1"/>
          <p:nvPr/>
        </p:nvSpPr>
        <p:spPr>
          <a:xfrm>
            <a:off x="5018603" y="3591629"/>
            <a:ext cx="350608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분류 후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음식이 아닌 것이 제외됨</a:t>
            </a:r>
          </a:p>
        </p:txBody>
      </p:sp>
    </p:spTree>
    <p:extLst>
      <p:ext uri="{BB962C8B-B14F-4D97-AF65-F5344CB8AC3E}">
        <p14:creationId xmlns:p14="http://schemas.microsoft.com/office/powerpoint/2010/main" val="113476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05041" y="1508514"/>
            <a:ext cx="8675635" cy="537950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15220" y="2054585"/>
            <a:ext cx="4404789" cy="1132996"/>
            <a:chOff x="2215220" y="2526620"/>
            <a:chExt cx="4404789" cy="1132996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018A60E-A9FA-4C50-87F8-CB8E9E880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220" y="2575465"/>
              <a:ext cx="1753496" cy="1084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364EB8E9-255F-41C4-B8C9-FEA7363BC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4160" y="2526620"/>
              <a:ext cx="1805849" cy="1111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96F4B88-9181-4EDD-878A-681BF5A093E0}"/>
                </a:ext>
              </a:extLst>
            </p:cNvPr>
            <p:cNvCxnSpPr>
              <a:cxnSpLocks/>
            </p:cNvCxnSpPr>
            <p:nvPr/>
          </p:nvCxnSpPr>
          <p:spPr>
            <a:xfrm>
              <a:off x="4074310" y="3066772"/>
              <a:ext cx="5714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252;p31">
            <a:extLst>
              <a:ext uri="{FF2B5EF4-FFF2-40B4-BE49-F238E27FC236}">
                <a16:creationId xmlns:a16="http://schemas.microsoft.com/office/drawing/2014/main" id="{D63A044D-1602-42DB-BFE7-BB989737467C}"/>
              </a:ext>
            </a:extLst>
          </p:cNvPr>
          <p:cNvSpPr txBox="1"/>
          <p:nvPr/>
        </p:nvSpPr>
        <p:spPr>
          <a:xfrm>
            <a:off x="693409" y="3733651"/>
            <a:ext cx="5665502" cy="209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이미지 속 문자를 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OpenCV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를 통해 추출</a:t>
            </a: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333375" indent="-257175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추출한 문자열의 넓이의 합을 이용</a:t>
            </a:r>
          </a:p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넓이의 합을 이용해 광고이다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/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아니다 분류</a:t>
            </a: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      → 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넓이의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합이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클수록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광고</a:t>
            </a: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결과를 통해 순수한 음식 사진 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086970-A486-46DE-8EC0-AA9EB084C67E}"/>
              </a:ext>
            </a:extLst>
          </p:cNvPr>
          <p:cNvSpPr txBox="1"/>
          <p:nvPr/>
        </p:nvSpPr>
        <p:spPr>
          <a:xfrm>
            <a:off x="574573" y="264191"/>
            <a:ext cx="5373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-1</a:t>
            </a:r>
            <a:endParaRPr lang="ko-KR" altLang="en-US" sz="27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DC634A-DEF1-4919-8C51-631A2E69CE01}"/>
              </a:ext>
            </a:extLst>
          </p:cNvPr>
          <p:cNvSpPr txBox="1"/>
          <p:nvPr/>
        </p:nvSpPr>
        <p:spPr>
          <a:xfrm>
            <a:off x="1122294" y="254250"/>
            <a:ext cx="4605748" cy="7040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분석</a:t>
            </a:r>
            <a:r>
              <a:rPr lang="en-US" altLang="ko-KR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1</a:t>
            </a:r>
            <a:r>
              <a:rPr lang="ko-KR" altLang="en-US" sz="21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  <a:cs typeface="함초롬돋움" panose="02030504000101010101" pitchFamily="18" charset="-127"/>
            </a:endParaRPr>
          </a:p>
          <a:p>
            <a:pPr defTabSz="685800">
              <a:defRPr/>
            </a:pP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거리 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유사도와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OpenCV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를 이용한 음식 이미지 분류</a:t>
            </a: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70593E-673A-44E1-A3CC-E392A088FFB1}"/>
              </a:ext>
            </a:extLst>
          </p:cNvPr>
          <p:cNvSpPr txBox="1"/>
          <p:nvPr/>
        </p:nvSpPr>
        <p:spPr>
          <a:xfrm>
            <a:off x="437121" y="1056489"/>
            <a:ext cx="5477904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en-US" altLang="ko-KR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OpenCV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이용한 광고 이미지 분류</a:t>
            </a: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760B335-057F-43D1-8BCC-B2697354EB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91422"/>
            <a:ext cx="653370" cy="65337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3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205041" y="1508514"/>
            <a:ext cx="8675635" cy="5379502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0025E7-E173-43EB-BB3E-591D06C2E2E5}"/>
              </a:ext>
            </a:extLst>
          </p:cNvPr>
          <p:cNvSpPr txBox="1"/>
          <p:nvPr/>
        </p:nvSpPr>
        <p:spPr>
          <a:xfrm>
            <a:off x="3573192" y="4846146"/>
            <a:ext cx="2746265" cy="5078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ko-KR" altLang="en-US" sz="135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▲인식된 텍스트 영역이 넓을수록 </a:t>
            </a:r>
          </a:p>
          <a:p>
            <a:pPr defTabSz="685800"/>
            <a:r>
              <a:rPr lang="ko-KR" altLang="en-US" sz="135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광고일 것이다</a:t>
            </a:r>
            <a:r>
              <a:rPr lang="en-US" altLang="ko-KR" sz="135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.</a:t>
            </a:r>
            <a:endParaRPr lang="ko-KR" altLang="en-US" sz="135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F0BE02-772F-4B28-883F-44D22F2B7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56" y="2605564"/>
            <a:ext cx="1152764" cy="11573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73AF07-AFC4-4AD3-91CB-7566E08874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2" y="2891308"/>
            <a:ext cx="964253" cy="9642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B82D1A-FD32-4C01-8A73-79B34B6F6F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4" y="3276882"/>
            <a:ext cx="1157357" cy="1157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7F98AB-EC63-4573-BDE4-EE52BA1AEFEA}"/>
              </a:ext>
            </a:extLst>
          </p:cNvPr>
          <p:cNvSpPr txBox="1"/>
          <p:nvPr/>
        </p:nvSpPr>
        <p:spPr>
          <a:xfrm>
            <a:off x="437121" y="4844764"/>
            <a:ext cx="2454518" cy="5078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ko-KR" altLang="en-US" sz="135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▲음식이 아닌 것이 분류된 후</a:t>
            </a:r>
            <a:r>
              <a:rPr lang="en-US" altLang="ko-KR" sz="135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,</a:t>
            </a:r>
          </a:p>
          <a:p>
            <a:pPr defTabSz="685800"/>
            <a:r>
              <a:rPr lang="ko-KR" altLang="en-US" sz="135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나머지 이미지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F5A4154-3A03-42DA-9F63-4097A72BAB78}"/>
              </a:ext>
            </a:extLst>
          </p:cNvPr>
          <p:cNvCxnSpPr>
            <a:cxnSpLocks/>
          </p:cNvCxnSpPr>
          <p:nvPr/>
        </p:nvCxnSpPr>
        <p:spPr>
          <a:xfrm>
            <a:off x="2380186" y="3429000"/>
            <a:ext cx="9969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2B8A8C5-0F53-458C-95D7-ACF0510CD6EB}"/>
              </a:ext>
            </a:extLst>
          </p:cNvPr>
          <p:cNvGrpSpPr/>
          <p:nvPr/>
        </p:nvGrpSpPr>
        <p:grpSpPr>
          <a:xfrm>
            <a:off x="3573183" y="3028950"/>
            <a:ext cx="1487073" cy="1595748"/>
            <a:chOff x="5375979" y="1855152"/>
            <a:chExt cx="2999520" cy="29995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6CB1A4-ADB6-4AF1-81B9-3E9269AB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979" y="1855152"/>
              <a:ext cx="2999520" cy="299952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6AA8DAA-6A38-4C03-AA38-8B57503E8AEF}"/>
                </a:ext>
              </a:extLst>
            </p:cNvPr>
            <p:cNvSpPr/>
            <p:nvPr/>
          </p:nvSpPr>
          <p:spPr>
            <a:xfrm>
              <a:off x="5688853" y="4344163"/>
              <a:ext cx="2320570" cy="51050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D393D2-2B6B-4C24-9F98-D814CCABDAB5}"/>
              </a:ext>
            </a:extLst>
          </p:cNvPr>
          <p:cNvGrpSpPr/>
          <p:nvPr/>
        </p:nvGrpSpPr>
        <p:grpSpPr>
          <a:xfrm>
            <a:off x="3798630" y="2446282"/>
            <a:ext cx="1359749" cy="1359749"/>
            <a:chOff x="5418629" y="2649152"/>
            <a:chExt cx="3339282" cy="333928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EB1EB37-B59C-457B-AF02-32AEDC93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629" y="2649152"/>
              <a:ext cx="3339282" cy="3339282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2613ABF-5FFF-40A6-ACFB-D91774B139AB}"/>
                </a:ext>
              </a:extLst>
            </p:cNvPr>
            <p:cNvSpPr/>
            <p:nvPr/>
          </p:nvSpPr>
          <p:spPr>
            <a:xfrm>
              <a:off x="6411921" y="4572165"/>
              <a:ext cx="1352859" cy="4682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81081BA-81ED-426B-BAE2-8C763686C021}"/>
                </a:ext>
              </a:extLst>
            </p:cNvPr>
            <p:cNvSpPr/>
            <p:nvPr/>
          </p:nvSpPr>
          <p:spPr>
            <a:xfrm>
              <a:off x="6231465" y="4638988"/>
              <a:ext cx="180456" cy="2683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B8FAAEF-1F59-44EC-9FF3-3F302E178C39}"/>
                </a:ext>
              </a:extLst>
            </p:cNvPr>
            <p:cNvSpPr/>
            <p:nvPr/>
          </p:nvSpPr>
          <p:spPr>
            <a:xfrm>
              <a:off x="5688852" y="5229445"/>
              <a:ext cx="2845547" cy="5935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35FF457-25DA-4CD9-B8E1-A748C4B928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67" y="2790254"/>
            <a:ext cx="1387939" cy="1393469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0B2BE4B-67E6-4331-8C06-7457FCF89ED8}"/>
              </a:ext>
            </a:extLst>
          </p:cNvPr>
          <p:cNvCxnSpPr>
            <a:cxnSpLocks/>
          </p:cNvCxnSpPr>
          <p:nvPr/>
        </p:nvCxnSpPr>
        <p:spPr>
          <a:xfrm flipV="1">
            <a:off x="5982778" y="2828234"/>
            <a:ext cx="1239791" cy="5901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E122AB21-9992-46EB-803C-63E3168AFA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97" y="2271643"/>
            <a:ext cx="1157357" cy="115735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E4FDD44-2917-4D31-BB17-8E4BA8A4F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22" y="2701180"/>
            <a:ext cx="964253" cy="96425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DB2D110-1755-4BBD-9C9C-B1977F8AB8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592" y="4079287"/>
            <a:ext cx="1152764" cy="1157357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51DB7E0-0114-4418-A895-B0A3E611114C}"/>
              </a:ext>
            </a:extLst>
          </p:cNvPr>
          <p:cNvCxnSpPr>
            <a:cxnSpLocks/>
          </p:cNvCxnSpPr>
          <p:nvPr/>
        </p:nvCxnSpPr>
        <p:spPr>
          <a:xfrm>
            <a:off x="5983163" y="3734545"/>
            <a:ext cx="1190997" cy="6301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1A738B-CCED-49F0-A1B6-8D92A7FB7CEE}"/>
              </a:ext>
            </a:extLst>
          </p:cNvPr>
          <p:cNvSpPr txBox="1"/>
          <p:nvPr/>
        </p:nvSpPr>
        <p:spPr>
          <a:xfrm>
            <a:off x="2485353" y="3124379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3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OpenCV</a:t>
            </a:r>
            <a:endParaRPr lang="ko-KR" altLang="en-US" sz="135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EE75F-D847-4EF5-9E37-832892750995}"/>
              </a:ext>
            </a:extLst>
          </p:cNvPr>
          <p:cNvSpPr txBox="1"/>
          <p:nvPr/>
        </p:nvSpPr>
        <p:spPr>
          <a:xfrm>
            <a:off x="6986588" y="3664744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ko-KR" altLang="en-US" sz="1350">
                <a:solidFill>
                  <a:prstClr val="white"/>
                </a:solidFill>
                <a:latin typeface="맑은 고딕" panose="020F0502020204030204"/>
                <a:ea typeface="함초롬돋움"/>
              </a:rPr>
              <a:t>광고 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A78C3D-41E2-47F6-9D95-EF394A81FFA5}"/>
              </a:ext>
            </a:extLst>
          </p:cNvPr>
          <p:cNvSpPr txBox="1"/>
          <p:nvPr/>
        </p:nvSpPr>
        <p:spPr>
          <a:xfrm>
            <a:off x="6879431" y="5286375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685800"/>
            <a:r>
              <a:rPr lang="ko-KR" altLang="en-US" sz="1350">
                <a:solidFill>
                  <a:prstClr val="white"/>
                </a:solidFill>
                <a:latin typeface="맑은 고딕" panose="020F0502020204030204"/>
                <a:ea typeface="함초롬돋움"/>
              </a:rPr>
              <a:t>음식 이미지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086970-A486-46DE-8EC0-AA9EB084C67E}"/>
              </a:ext>
            </a:extLst>
          </p:cNvPr>
          <p:cNvSpPr txBox="1"/>
          <p:nvPr/>
        </p:nvSpPr>
        <p:spPr>
          <a:xfrm>
            <a:off x="574573" y="264191"/>
            <a:ext cx="5373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-1</a:t>
            </a:r>
            <a:endParaRPr lang="ko-KR" altLang="en-US" sz="27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DC634A-DEF1-4919-8C51-631A2E69CE01}"/>
              </a:ext>
            </a:extLst>
          </p:cNvPr>
          <p:cNvSpPr txBox="1"/>
          <p:nvPr/>
        </p:nvSpPr>
        <p:spPr>
          <a:xfrm>
            <a:off x="1122294" y="254250"/>
            <a:ext cx="4605748" cy="7040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분석</a:t>
            </a:r>
            <a:r>
              <a:rPr lang="en-US" altLang="ko-KR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1</a:t>
            </a:r>
            <a:r>
              <a:rPr lang="ko-KR" altLang="en-US" sz="21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  <a:cs typeface="함초롬돋움" panose="02030504000101010101" pitchFamily="18" charset="-127"/>
            </a:endParaRPr>
          </a:p>
          <a:p>
            <a:pPr defTabSz="685800">
              <a:defRPr/>
            </a:pP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거리 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유사도와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OpenCV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를 이용한 음식 이미지 분류</a:t>
            </a: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70593E-673A-44E1-A3CC-E392A088FFB1}"/>
              </a:ext>
            </a:extLst>
          </p:cNvPr>
          <p:cNvSpPr txBox="1"/>
          <p:nvPr/>
        </p:nvSpPr>
        <p:spPr>
          <a:xfrm>
            <a:off x="437121" y="1056489"/>
            <a:ext cx="5477904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en-US" altLang="ko-KR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OpenCV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이용한 광고 이미지 분류</a:t>
            </a: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760B335-057F-43D1-8BCC-B2697354EB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91422"/>
            <a:ext cx="653370" cy="653370"/>
          </a:xfrm>
          <a:prstGeom prst="rect">
            <a:avLst/>
          </a:prstGeom>
        </p:spPr>
      </p:pic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A9EC407-00B6-4C24-BA68-86B7FEF47266}"/>
              </a:ext>
            </a:extLst>
          </p:cNvPr>
          <p:cNvCxnSpPr>
            <a:cxnSpLocks/>
          </p:cNvCxnSpPr>
          <p:nvPr/>
        </p:nvCxnSpPr>
        <p:spPr>
          <a:xfrm>
            <a:off x="200212" y="980728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8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07504" y="151045"/>
            <a:ext cx="8769841" cy="6699376"/>
            <a:chOff x="110835" y="188640"/>
            <a:chExt cx="8769841" cy="6699376"/>
          </a:xfrm>
        </p:grpSpPr>
        <p:sp>
          <p:nvSpPr>
            <p:cNvPr id="17" name="직사각형 16"/>
            <p:cNvSpPr/>
            <p:nvPr/>
          </p:nvSpPr>
          <p:spPr>
            <a:xfrm>
              <a:off x="205041" y="1508514"/>
              <a:ext cx="8675635" cy="5379502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4930890-CFF9-484B-8F94-C5B45E60D0F8}"/>
                </a:ext>
              </a:extLst>
            </p:cNvPr>
            <p:cNvCxnSpPr>
              <a:cxnSpLocks/>
            </p:cNvCxnSpPr>
            <p:nvPr/>
          </p:nvCxnSpPr>
          <p:spPr>
            <a:xfrm>
              <a:off x="200212" y="901421"/>
              <a:ext cx="8675635" cy="0"/>
            </a:xfrm>
            <a:prstGeom prst="line">
              <a:avLst/>
            </a:prstGeom>
            <a:ln w="15875">
              <a:solidFill>
                <a:schemeClr val="bg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794A30-D782-43DA-9921-850B0809882A}"/>
                </a:ext>
              </a:extLst>
            </p:cNvPr>
            <p:cNvSpPr txBox="1"/>
            <p:nvPr/>
          </p:nvSpPr>
          <p:spPr>
            <a:xfrm>
              <a:off x="1093719" y="269112"/>
              <a:ext cx="295144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defTabSz="685800">
                <a:defRPr/>
              </a:pPr>
              <a:r>
                <a:rPr lang="ko-KR" altLang="en-US" sz="21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분석</a:t>
              </a:r>
              <a:r>
                <a:rPr lang="en-US" altLang="ko-KR" sz="21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2</a:t>
              </a:r>
              <a:endParaRPr lang="ko-KR" altLang="en-US" sz="1875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defTabSz="685800">
                <a:defRPr/>
              </a:pPr>
              <a:r>
                <a:rPr lang="en-US" altLang="ko-KR" sz="150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-CNN </a:t>
              </a:r>
              <a:r>
                <a:rPr lang="ko-KR" altLang="en-US" sz="150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모델을 이용한 이미지 분류</a:t>
              </a:r>
              <a:endParaRPr lang="ko-KR" altLang="en-US" sz="150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299744D-4CB0-4247-A713-FD5168F53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5" y="188640"/>
              <a:ext cx="653370" cy="65337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13908A-D8DE-49AC-98B2-7EBB71A1CB96}"/>
                </a:ext>
              </a:extLst>
            </p:cNvPr>
            <p:cNvSpPr txBox="1"/>
            <p:nvPr/>
          </p:nvSpPr>
          <p:spPr>
            <a:xfrm>
              <a:off x="574573" y="272100"/>
              <a:ext cx="5373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ko-KR" sz="27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-2</a:t>
              </a:r>
              <a:endParaRPr lang="ko-KR" altLang="en-US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6" name="Google Shape;213;p28">
            <a:extLst>
              <a:ext uri="{FF2B5EF4-FFF2-40B4-BE49-F238E27FC236}">
                <a16:creationId xmlns:a16="http://schemas.microsoft.com/office/drawing/2014/main" id="{31A6A02F-FB9E-4BF6-9CE2-12E7DCB7657C}"/>
              </a:ext>
            </a:extLst>
          </p:cNvPr>
          <p:cNvSpPr txBox="1"/>
          <p:nvPr/>
        </p:nvSpPr>
        <p:spPr>
          <a:xfrm>
            <a:off x="666971" y="987762"/>
            <a:ext cx="7666991" cy="42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/>
            <a:r>
              <a:rPr lang="en-US" sz="2100" b="1" dirty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CNN</a:t>
            </a:r>
            <a:r>
              <a:rPr lang="en-US" altLang="ko-KR" sz="2100" b="1" dirty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(Convolution Neural Network)</a:t>
            </a:r>
            <a:r>
              <a:rPr lang="ko-KR" altLang="en-US" sz="2100" b="1" dirty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이란?</a:t>
            </a:r>
          </a:p>
        </p:txBody>
      </p:sp>
      <p:sp>
        <p:nvSpPr>
          <p:cNvPr id="9" name="Google Shape;252;p31">
            <a:extLst>
              <a:ext uri="{FF2B5EF4-FFF2-40B4-BE49-F238E27FC236}">
                <a16:creationId xmlns:a16="http://schemas.microsoft.com/office/drawing/2014/main" id="{687C81AF-FB35-4BCF-A189-F9A6BEBD4E2C}"/>
              </a:ext>
            </a:extLst>
          </p:cNvPr>
          <p:cNvSpPr txBox="1"/>
          <p:nvPr/>
        </p:nvSpPr>
        <p:spPr>
          <a:xfrm>
            <a:off x="743506" y="1496939"/>
            <a:ext cx="8132341" cy="85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33375" indent="-257175" defTabSz="685800">
              <a:buClr>
                <a:prstClr val="white"/>
              </a:buClr>
              <a:buSzPts val="2000"/>
              <a:buFont typeface="Wingdings"/>
              <a:buChar char="Ø"/>
            </a:pP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333375" indent="-257175" defTabSz="685800">
              <a:buClr>
                <a:prstClr val="white"/>
              </a:buClr>
              <a:buSzPts val="2000"/>
              <a:buFont typeface="Wingdings"/>
              <a:buChar char="Ø"/>
            </a:pP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이미지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, 동영상 등을 분석하는데 사용됨.</a:t>
            </a:r>
          </a:p>
          <a:p>
            <a:pPr marL="333375" indent="-257175" defTabSz="685800">
              <a:buClr>
                <a:prstClr val="white"/>
              </a:buClr>
              <a:buSzPts val="2000"/>
              <a:buFont typeface="Wingdings"/>
              <a:buChar char="Ø"/>
            </a:pPr>
            <a:endParaRPr lang="ko-KR" altLang="en-US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endParaRPr lang="ko-KR" altLang="en-US" sz="28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Google Shape;252;p31">
            <a:extLst>
              <a:ext uri="{FF2B5EF4-FFF2-40B4-BE49-F238E27FC236}">
                <a16:creationId xmlns:a16="http://schemas.microsoft.com/office/drawing/2014/main" id="{687C81AF-FB35-4BCF-A189-F9A6BEBD4E2C}"/>
              </a:ext>
            </a:extLst>
          </p:cNvPr>
          <p:cNvSpPr txBox="1"/>
          <p:nvPr/>
        </p:nvSpPr>
        <p:spPr>
          <a:xfrm>
            <a:off x="743506" y="2360455"/>
            <a:ext cx="8132341" cy="2142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33375" indent="-257175" defTabSz="685800">
              <a:buClr>
                <a:prstClr val="white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altLang="ko-KR" sz="2000" dirty="0" err="1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기존</a:t>
            </a:r>
            <a:r>
              <a:rPr lang="en-US" altLang="ko-KR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계층과</a:t>
            </a:r>
            <a:r>
              <a:rPr lang="en-US" altLang="ko-KR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다르게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원본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이미지를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가지고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여러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개의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특징맵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(Feature Map)을 </a:t>
            </a:r>
            <a:r>
              <a:rPr lang="en-US" altLang="ko-KR" sz="2000" dirty="0" err="1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만들어</a:t>
            </a:r>
            <a:r>
              <a:rPr lang="en-US" altLang="ko-KR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분류하는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완전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연결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계층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.</a:t>
            </a: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     </a:t>
            </a:r>
          </a:p>
          <a:p>
            <a:pPr marL="76200" defTabSz="685800">
              <a:buClr>
                <a:prstClr val="white"/>
              </a:buClr>
              <a:buSzPts val="2000"/>
            </a:pP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endParaRPr lang="en-US" altLang="ko-KR" sz="2000" dirty="0" smtClean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     </a:t>
            </a:r>
            <a:endParaRPr lang="en-US" altLang="ko-KR" sz="2000" dirty="0" smtClean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따라서</a:t>
            </a:r>
            <a:r>
              <a:rPr lang="en-US" altLang="ko-KR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이미지의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특징을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추출하기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때문에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이미지가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변형이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되더라도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r>
              <a:rPr lang="en-US" altLang="ko-KR" sz="20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 </a:t>
            </a:r>
            <a:r>
              <a:rPr lang="en-US" altLang="ko-KR" sz="2000" dirty="0" err="1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인식</a:t>
            </a:r>
            <a:r>
              <a:rPr lang="en-US" altLang="ko-KR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2000" dirty="0" err="1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가능</a:t>
            </a:r>
            <a:r>
              <a:rPr lang="en-US" altLang="ko-KR" sz="20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!</a:t>
            </a:r>
            <a:endParaRPr lang="en-US" altLang="ko-KR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73" y="3611154"/>
            <a:ext cx="5474970" cy="18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07504" y="151045"/>
            <a:ext cx="8769841" cy="6699376"/>
            <a:chOff x="110835" y="188640"/>
            <a:chExt cx="8769841" cy="6699376"/>
          </a:xfrm>
        </p:grpSpPr>
        <p:sp>
          <p:nvSpPr>
            <p:cNvPr id="12" name="직사각형 11"/>
            <p:cNvSpPr/>
            <p:nvPr/>
          </p:nvSpPr>
          <p:spPr>
            <a:xfrm>
              <a:off x="205041" y="1508514"/>
              <a:ext cx="8675635" cy="5379502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4930890-CFF9-484B-8F94-C5B45E60D0F8}"/>
                </a:ext>
              </a:extLst>
            </p:cNvPr>
            <p:cNvCxnSpPr>
              <a:cxnSpLocks/>
            </p:cNvCxnSpPr>
            <p:nvPr/>
          </p:nvCxnSpPr>
          <p:spPr>
            <a:xfrm>
              <a:off x="200212" y="901421"/>
              <a:ext cx="8675635" cy="0"/>
            </a:xfrm>
            <a:prstGeom prst="line">
              <a:avLst/>
            </a:prstGeom>
            <a:ln w="15875">
              <a:solidFill>
                <a:schemeClr val="bg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794A30-D782-43DA-9921-850B0809882A}"/>
                </a:ext>
              </a:extLst>
            </p:cNvPr>
            <p:cNvSpPr txBox="1"/>
            <p:nvPr/>
          </p:nvSpPr>
          <p:spPr>
            <a:xfrm>
              <a:off x="1093719" y="269112"/>
              <a:ext cx="295144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defTabSz="685800">
                <a:defRPr/>
              </a:pPr>
              <a:r>
                <a:rPr lang="ko-KR" altLang="en-US" sz="21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분석</a:t>
              </a:r>
              <a:r>
                <a:rPr lang="en-US" altLang="ko-KR" sz="21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2</a:t>
              </a:r>
              <a:endParaRPr lang="ko-KR" altLang="en-US" sz="1875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defTabSz="685800">
                <a:defRPr/>
              </a:pPr>
              <a:r>
                <a:rPr lang="en-US" altLang="ko-KR" sz="150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-CNN </a:t>
              </a:r>
              <a:r>
                <a:rPr lang="ko-KR" altLang="en-US" sz="150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모델을 이용한 이미지 분류</a:t>
              </a:r>
              <a:endParaRPr lang="ko-KR" altLang="en-US" sz="150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299744D-4CB0-4247-A713-FD5168F53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5" y="188640"/>
              <a:ext cx="653370" cy="6533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13908A-D8DE-49AC-98B2-7EBB71A1CB96}"/>
                </a:ext>
              </a:extLst>
            </p:cNvPr>
            <p:cNvSpPr txBox="1"/>
            <p:nvPr/>
          </p:nvSpPr>
          <p:spPr>
            <a:xfrm>
              <a:off x="574573" y="272100"/>
              <a:ext cx="5373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ko-KR" sz="27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-2</a:t>
              </a:r>
              <a:endParaRPr lang="ko-KR" altLang="en-US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9" name="Google Shape;252;p31">
            <a:extLst>
              <a:ext uri="{FF2B5EF4-FFF2-40B4-BE49-F238E27FC236}">
                <a16:creationId xmlns:a16="http://schemas.microsoft.com/office/drawing/2014/main" id="{687C81AF-FB35-4BCF-A189-F9A6BEBD4E2C}"/>
              </a:ext>
            </a:extLst>
          </p:cNvPr>
          <p:cNvSpPr txBox="1"/>
          <p:nvPr/>
        </p:nvSpPr>
        <p:spPr>
          <a:xfrm>
            <a:off x="667788" y="1930242"/>
            <a:ext cx="7864652" cy="430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42900" indent="-2667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SNS</a:t>
            </a:r>
            <a:r>
              <a:rPr lang="ko-KR" altLang="en-US" sz="2400" dirty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에  ‘</a:t>
            </a:r>
            <a:r>
              <a:rPr lang="en-US" altLang="ko-KR" sz="2400" dirty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#</a:t>
            </a:r>
            <a:r>
              <a:rPr lang="ko-KR" altLang="en-US" sz="2400" dirty="0" err="1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평택맛집</a:t>
            </a:r>
            <a:r>
              <a:rPr lang="ko-KR" altLang="en-US" sz="2400" dirty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’</a:t>
            </a:r>
            <a:r>
              <a:rPr lang="en-US" altLang="ko-KR" sz="2400" dirty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등</a:t>
            </a:r>
            <a:r>
              <a:rPr lang="ko-KR" altLang="en-US" sz="2400" dirty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을 검색하여 이미지 파일을 </a:t>
            </a:r>
            <a:endParaRPr lang="en-US" altLang="ko-KR" sz="2400" dirty="0" smtClean="0">
              <a:solidFill>
                <a:prstClr val="white"/>
              </a:solidFill>
              <a:latin typeface="함초롬돋움"/>
              <a:ea typeface="함초롬돋움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r>
              <a:rPr lang="en-US" altLang="ko-KR" sz="2400" dirty="0" smtClean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   </a:t>
            </a:r>
            <a:r>
              <a:rPr lang="ko-KR" altLang="en-US" sz="2400" dirty="0" err="1" smtClean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크롤링</a:t>
            </a:r>
            <a:endParaRPr lang="en-US" altLang="ko-KR" sz="2400" dirty="0">
              <a:solidFill>
                <a:prstClr val="white"/>
              </a:solidFill>
              <a:latin typeface="함초롬돋움"/>
              <a:ea typeface="함초롬돋움"/>
              <a:cs typeface="함초롬돋움" panose="02030504000101010101" pitchFamily="18" charset="-127"/>
            </a:endParaRPr>
          </a:p>
          <a:p>
            <a:pPr marL="333375" indent="-257175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2667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‘</a:t>
            </a: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음식이 담긴 이미지</a:t>
            </a:r>
            <a:r>
              <a:rPr lang="en-US" altLang="ko-KR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’, ‘</a:t>
            </a: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음식이 아닌 이미지</a:t>
            </a:r>
            <a:r>
              <a:rPr lang="en-US" altLang="ko-KR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’, ‘</a:t>
            </a: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텍스트가 포함된 광고 이미지</a:t>
            </a:r>
            <a:r>
              <a:rPr lang="en-US" altLang="ko-KR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’</a:t>
            </a: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로 나누어서 학습 데이터 생성</a:t>
            </a:r>
            <a:endParaRPr lang="en-US" altLang="ko-KR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342900" indent="-2667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2667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학습 시킨 후</a:t>
            </a:r>
            <a:r>
              <a:rPr lang="en-US" altLang="ko-KR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, </a:t>
            </a: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새로운 이미지 파일을 크롤링하여 검증 </a:t>
            </a:r>
            <a:r>
              <a:rPr lang="ko-KR" altLang="en-US" sz="24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데이터 </a:t>
            </a: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생성</a:t>
            </a:r>
            <a:endParaRPr lang="en-US" altLang="ko-KR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419100" indent="-3429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2667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검증 데이터를 분류</a:t>
            </a:r>
            <a:endParaRPr lang="en-US" altLang="ko-KR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419100" indent="-3429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" name="Google Shape;213;p28">
            <a:extLst>
              <a:ext uri="{FF2B5EF4-FFF2-40B4-BE49-F238E27FC236}">
                <a16:creationId xmlns:a16="http://schemas.microsoft.com/office/drawing/2014/main" id="{31A6A02F-FB9E-4BF6-9CE2-12E7DCB7657C}"/>
              </a:ext>
            </a:extLst>
          </p:cNvPr>
          <p:cNvSpPr txBox="1"/>
          <p:nvPr/>
        </p:nvSpPr>
        <p:spPr>
          <a:xfrm>
            <a:off x="666971" y="987762"/>
            <a:ext cx="7666991" cy="42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/>
            <a:r>
              <a:rPr lang="en-US" sz="2100" b="1" dirty="0" smtClean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CNN </a:t>
            </a:r>
            <a:r>
              <a:rPr lang="ko-KR" altLang="en-US" sz="2100" b="1" dirty="0" smtClean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모델을 이용한 이미지 분류</a:t>
            </a:r>
            <a:endParaRPr lang="ko-KR" altLang="en-US" sz="2100" b="1" dirty="0">
              <a:solidFill>
                <a:prstClr val="white"/>
              </a:solidFill>
              <a:latin typeface="함초롬돋움"/>
              <a:ea typeface="함초롬돋움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5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07504" y="151045"/>
            <a:ext cx="8769841" cy="6699376"/>
            <a:chOff x="110835" y="188640"/>
            <a:chExt cx="8769841" cy="6699376"/>
          </a:xfrm>
        </p:grpSpPr>
        <p:sp>
          <p:nvSpPr>
            <p:cNvPr id="33" name="직사각형 32"/>
            <p:cNvSpPr/>
            <p:nvPr/>
          </p:nvSpPr>
          <p:spPr>
            <a:xfrm>
              <a:off x="205041" y="1508514"/>
              <a:ext cx="8675635" cy="5379502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4930890-CFF9-484B-8F94-C5B45E60D0F8}"/>
                </a:ext>
              </a:extLst>
            </p:cNvPr>
            <p:cNvCxnSpPr>
              <a:cxnSpLocks/>
            </p:cNvCxnSpPr>
            <p:nvPr/>
          </p:nvCxnSpPr>
          <p:spPr>
            <a:xfrm>
              <a:off x="200212" y="901421"/>
              <a:ext cx="8675635" cy="0"/>
            </a:xfrm>
            <a:prstGeom prst="line">
              <a:avLst/>
            </a:prstGeom>
            <a:ln w="15875">
              <a:solidFill>
                <a:schemeClr val="bg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794A30-D782-43DA-9921-850B0809882A}"/>
                </a:ext>
              </a:extLst>
            </p:cNvPr>
            <p:cNvSpPr txBox="1"/>
            <p:nvPr/>
          </p:nvSpPr>
          <p:spPr>
            <a:xfrm>
              <a:off x="1093719" y="269112"/>
              <a:ext cx="295144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defTabSz="685800">
                <a:defRPr/>
              </a:pPr>
              <a:r>
                <a:rPr lang="ko-KR" altLang="en-US" sz="21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분석</a:t>
              </a:r>
              <a:r>
                <a:rPr lang="en-US" altLang="ko-KR" sz="21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2</a:t>
              </a:r>
              <a:endParaRPr lang="ko-KR" altLang="en-US" sz="1875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defTabSz="685800">
                <a:defRPr/>
              </a:pPr>
              <a:r>
                <a:rPr lang="en-US" altLang="ko-KR" sz="150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-CNN </a:t>
              </a:r>
              <a:r>
                <a:rPr lang="ko-KR" altLang="en-US" sz="150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모델을 이용한 이미지 분류</a:t>
              </a:r>
              <a:endParaRPr lang="ko-KR" altLang="en-US" sz="150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299744D-4CB0-4247-A713-FD5168F53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5" y="188640"/>
              <a:ext cx="653370" cy="65337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13908A-D8DE-49AC-98B2-7EBB71A1CB96}"/>
                </a:ext>
              </a:extLst>
            </p:cNvPr>
            <p:cNvSpPr txBox="1"/>
            <p:nvPr/>
          </p:nvSpPr>
          <p:spPr>
            <a:xfrm>
              <a:off x="574573" y="272100"/>
              <a:ext cx="5373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ko-KR" sz="27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-2</a:t>
              </a:r>
              <a:endParaRPr lang="ko-KR" altLang="en-US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30F5259-F972-47EF-AEE6-C7E5B2E7B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2" y="1787045"/>
            <a:ext cx="3078566" cy="1337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041BF-5501-4D35-ACD8-2352DA53E604}"/>
              </a:ext>
            </a:extLst>
          </p:cNvPr>
          <p:cNvSpPr txBox="1"/>
          <p:nvPr/>
        </p:nvSpPr>
        <p:spPr>
          <a:xfrm>
            <a:off x="435480" y="3210459"/>
            <a:ext cx="3076184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▲ </a:t>
            </a:r>
            <a:r>
              <a:rPr lang="ko-KR" altLang="en-US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크롤링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한 이미지를 </a:t>
            </a: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광고 이미지</a:t>
            </a: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defTabSz="685800"/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 (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광고가 아닌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)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음식 이미지</a:t>
            </a:r>
            <a:r>
              <a:rPr lang="en-US" altLang="ko-KR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</a:p>
          <a:p>
            <a:pPr marL="285750" indent="-285750" defTabSz="685800">
              <a:buFontTx/>
              <a:buChar char="-"/>
            </a:pPr>
            <a:r>
              <a:rPr lang="ko-KR" altLang="en-US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음식이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아닌 </a:t>
            </a:r>
            <a:r>
              <a:rPr lang="ko-KR" altLang="en-US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이미지로 </a:t>
            </a:r>
            <a:endParaRPr lang="en-US" altLang="ko-KR" dirty="0" smtClean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defTabSz="685800">
              <a:lnSpc>
                <a:spcPct val="150000"/>
              </a:lnSpc>
            </a:pPr>
            <a:r>
              <a:rPr lang="ko-KR" altLang="en-US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나누어</a:t>
            </a:r>
            <a:r>
              <a:rPr lang="en-US" altLang="ko-KR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학습 데이터를 생성 후 학습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48D49C0-A896-47E3-A44A-80571BD2AF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71" y="2762712"/>
            <a:ext cx="4543773" cy="3025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C9587D-F132-4E23-9D58-946B2D207913}"/>
              </a:ext>
            </a:extLst>
          </p:cNvPr>
          <p:cNvSpPr txBox="1"/>
          <p:nvPr/>
        </p:nvSpPr>
        <p:spPr>
          <a:xfrm>
            <a:off x="3783688" y="2159654"/>
            <a:ext cx="35397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ko-KR" altLang="en-US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재훈련 결과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정확도가 개선됨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2000" dirty="0">
              <a:solidFill>
                <a:prstClr val="white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defTabSz="685800"/>
            <a:endParaRPr lang="en-US" altLang="ko-KR" sz="1500" dirty="0" smtClean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8C12BF7-B988-41B0-853D-B070764DA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719" y="2632994"/>
            <a:ext cx="1083525" cy="259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482F49-3557-43F2-9C27-1A757DA07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466" y="4653162"/>
            <a:ext cx="1214779" cy="264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Google Shape;213;p28">
            <a:extLst>
              <a:ext uri="{FF2B5EF4-FFF2-40B4-BE49-F238E27FC236}">
                <a16:creationId xmlns:a16="http://schemas.microsoft.com/office/drawing/2014/main" id="{31A6A02F-FB9E-4BF6-9CE2-12E7DCB7657C}"/>
              </a:ext>
            </a:extLst>
          </p:cNvPr>
          <p:cNvSpPr txBox="1"/>
          <p:nvPr/>
        </p:nvSpPr>
        <p:spPr>
          <a:xfrm>
            <a:off x="666971" y="987762"/>
            <a:ext cx="7666991" cy="42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/>
            <a:r>
              <a:rPr lang="en-US" sz="2100" b="1" dirty="0" smtClean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CNN </a:t>
            </a:r>
            <a:r>
              <a:rPr lang="ko-KR" altLang="en-US" sz="2100" b="1" dirty="0" smtClean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모델을 이용한 이미지 분류</a:t>
            </a:r>
            <a:endParaRPr lang="ko-KR" altLang="en-US" sz="2100" b="1" dirty="0">
              <a:solidFill>
                <a:prstClr val="white"/>
              </a:solidFill>
              <a:latin typeface="함초롬돋움"/>
              <a:ea typeface="함초롬돋움"/>
              <a:cs typeface="함초롬돋움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54240" y="5787812"/>
            <a:ext cx="36054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ko-KR" altLang="en-US" sz="14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초기훈련</a:t>
            </a:r>
            <a:r>
              <a:rPr lang="ko-KR" altLang="en-US" sz="1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500</a:t>
            </a:r>
            <a:r>
              <a:rPr lang="ko-KR" altLang="en-US" sz="1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번 </a:t>
            </a:r>
            <a:r>
              <a:rPr lang="en-US" altLang="ko-KR" sz="14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+                                 </a:t>
            </a:r>
            <a:r>
              <a:rPr lang="ko-KR" altLang="en-US" sz="14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▲</a:t>
            </a:r>
            <a:endParaRPr lang="en-US" altLang="ko-KR" sz="14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ko-KR" altLang="en-US" sz="1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정확도 개선을 위한 재훈련 추기 </a:t>
            </a:r>
            <a:r>
              <a:rPr lang="en-US" altLang="ko-KR" sz="1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500</a:t>
            </a:r>
            <a:r>
              <a:rPr lang="ko-KR" altLang="en-US" sz="14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번 실시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532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107504" y="151045"/>
            <a:ext cx="8769841" cy="6699376"/>
            <a:chOff x="110835" y="188640"/>
            <a:chExt cx="8769841" cy="6699376"/>
          </a:xfrm>
        </p:grpSpPr>
        <p:sp>
          <p:nvSpPr>
            <p:cNvPr id="17" name="직사각형 16"/>
            <p:cNvSpPr/>
            <p:nvPr/>
          </p:nvSpPr>
          <p:spPr>
            <a:xfrm>
              <a:off x="205041" y="1508514"/>
              <a:ext cx="8675635" cy="5379502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4930890-CFF9-484B-8F94-C5B45E60D0F8}"/>
                </a:ext>
              </a:extLst>
            </p:cNvPr>
            <p:cNvCxnSpPr>
              <a:cxnSpLocks/>
            </p:cNvCxnSpPr>
            <p:nvPr/>
          </p:nvCxnSpPr>
          <p:spPr>
            <a:xfrm>
              <a:off x="200212" y="901421"/>
              <a:ext cx="8675635" cy="0"/>
            </a:xfrm>
            <a:prstGeom prst="line">
              <a:avLst/>
            </a:prstGeom>
            <a:ln w="15875">
              <a:solidFill>
                <a:schemeClr val="bg1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794A30-D782-43DA-9921-850B0809882A}"/>
                </a:ext>
              </a:extLst>
            </p:cNvPr>
            <p:cNvSpPr txBox="1"/>
            <p:nvPr/>
          </p:nvSpPr>
          <p:spPr>
            <a:xfrm>
              <a:off x="1093719" y="269112"/>
              <a:ext cx="2951449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defTabSz="685800">
                <a:defRPr/>
              </a:pPr>
              <a:r>
                <a:rPr lang="ko-KR" altLang="en-US" sz="2100" dirty="0" smtClean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분석</a:t>
              </a:r>
              <a:r>
                <a:rPr lang="en-US" altLang="ko-KR" sz="2100" dirty="0" smtClean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3</a:t>
              </a:r>
              <a:endPara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  <a:p>
              <a:pPr defTabSz="685800">
                <a:defRPr/>
              </a:pPr>
              <a:r>
                <a:rPr lang="en-US" altLang="ko-KR" sz="15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-CNN </a:t>
              </a:r>
              <a:r>
                <a:rPr lang="ko-KR" altLang="en-US" sz="1500" dirty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/>
                  <a:cs typeface="함초롬돋움" panose="02030504000101010101" pitchFamily="18" charset="-127"/>
                </a:rPr>
                <a:t>모델을 이용한 이미지 분류</a:t>
              </a:r>
              <a:endPara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299744D-4CB0-4247-A713-FD5168F53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5" y="188640"/>
              <a:ext cx="653370" cy="65337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13908A-D8DE-49AC-98B2-7EBB71A1CB96}"/>
                </a:ext>
              </a:extLst>
            </p:cNvPr>
            <p:cNvSpPr txBox="1"/>
            <p:nvPr/>
          </p:nvSpPr>
          <p:spPr>
            <a:xfrm>
              <a:off x="574573" y="272100"/>
              <a:ext cx="5373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altLang="ko-KR" sz="2700" dirty="0" smtClean="0">
                  <a:solidFill>
                    <a:prstClr val="white"/>
                  </a:solidFill>
                  <a:latin typeface="함초롬돋움" panose="02030504000101010101" pitchFamily="18" charset="-127"/>
                  <a:ea typeface="함초롬돋움" panose="02030504000101010101" pitchFamily="18" charset="-127"/>
                  <a:cs typeface="함초롬돋움" panose="02030504000101010101" pitchFamily="18" charset="-127"/>
                </a:rPr>
                <a:t>-3</a:t>
              </a:r>
              <a:endParaRPr lang="ko-KR" altLang="en-US" sz="27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endParaRPr>
            </a:p>
          </p:txBody>
        </p:sp>
      </p:grpSp>
      <p:sp>
        <p:nvSpPr>
          <p:cNvPr id="26" name="Google Shape;213;p28">
            <a:extLst>
              <a:ext uri="{FF2B5EF4-FFF2-40B4-BE49-F238E27FC236}">
                <a16:creationId xmlns:a16="http://schemas.microsoft.com/office/drawing/2014/main" id="{31A6A02F-FB9E-4BF6-9CE2-12E7DCB7657C}"/>
              </a:ext>
            </a:extLst>
          </p:cNvPr>
          <p:cNvSpPr txBox="1"/>
          <p:nvPr/>
        </p:nvSpPr>
        <p:spPr>
          <a:xfrm>
            <a:off x="666971" y="987762"/>
            <a:ext cx="7666991" cy="42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/>
            <a:r>
              <a:rPr lang="en-US" sz="2100" b="1" dirty="0" smtClean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CNN </a:t>
            </a:r>
            <a:r>
              <a:rPr lang="ko-KR" altLang="en-US" sz="2100" b="1" dirty="0" smtClean="0">
                <a:solidFill>
                  <a:prstClr val="white"/>
                </a:solidFill>
                <a:latin typeface="함초롬돋움"/>
                <a:ea typeface="함초롬돋움"/>
                <a:cs typeface="함초롬돋움" panose="02030504000101010101" pitchFamily="18" charset="-127"/>
              </a:rPr>
              <a:t>모델을 이용한 이미지 분류</a:t>
            </a:r>
            <a:endParaRPr lang="ko-KR" altLang="en-US" sz="2100" b="1" dirty="0">
              <a:solidFill>
                <a:prstClr val="white"/>
              </a:solidFill>
              <a:latin typeface="함초롬돋움"/>
              <a:ea typeface="함초롬돋움"/>
              <a:cs typeface="함초롬돋움" panose="02030504000101010101" pitchFamily="18" charset="-127"/>
            </a:endParaRPr>
          </a:p>
        </p:txBody>
      </p:sp>
      <p:sp>
        <p:nvSpPr>
          <p:cNvPr id="6" name="Google Shape;213;p28">
            <a:extLst>
              <a:ext uri="{FF2B5EF4-FFF2-40B4-BE49-F238E27FC236}">
                <a16:creationId xmlns:a16="http://schemas.microsoft.com/office/drawing/2014/main" id="{5CBF132C-09F1-454E-B564-6A95DDD31C28}"/>
              </a:ext>
            </a:extLst>
          </p:cNvPr>
          <p:cNvSpPr txBox="1"/>
          <p:nvPr/>
        </p:nvSpPr>
        <p:spPr>
          <a:xfrm>
            <a:off x="381222" y="1710065"/>
            <a:ext cx="5766916" cy="40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/>
            <a:r>
              <a:rPr lang="ko-KR" altLang="en-US" sz="2100" b="1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분류된 이미지를 통해 인기 게시물 특성 파악 </a:t>
            </a:r>
          </a:p>
        </p:txBody>
      </p:sp>
      <p:sp>
        <p:nvSpPr>
          <p:cNvPr id="9" name="Google Shape;252;p31">
            <a:extLst>
              <a:ext uri="{FF2B5EF4-FFF2-40B4-BE49-F238E27FC236}">
                <a16:creationId xmlns:a16="http://schemas.microsoft.com/office/drawing/2014/main" id="{4A005756-156E-4EBD-857A-6911A6468897}"/>
              </a:ext>
            </a:extLst>
          </p:cNvPr>
          <p:cNvSpPr txBox="1"/>
          <p:nvPr/>
        </p:nvSpPr>
        <p:spPr>
          <a:xfrm>
            <a:off x="3264339" y="2475844"/>
            <a:ext cx="5340109" cy="262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42900" indent="-2667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이미지들의 ＇좋아요＇ 개수에 대해 범주화</a:t>
            </a:r>
          </a:p>
          <a:p>
            <a:pPr marL="76200" defTabSz="685800">
              <a:buClr>
                <a:prstClr val="white"/>
              </a:buClr>
              <a:buSzPts val="2000"/>
            </a:pPr>
            <a:r>
              <a:rPr lang="ko-KR" altLang="en-US" sz="1575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ko-KR" altLang="en-US" sz="15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r>
              <a:rPr lang="ko-KR" altLang="en-US" sz="1575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→ </a:t>
            </a:r>
            <a:r>
              <a:rPr lang="ko-KR" altLang="en-US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상대적으로 상위 </a:t>
            </a:r>
            <a:r>
              <a:rPr lang="en-US" altLang="ko-KR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20%, 40%, 60%, 80%, 100%의 5개 </a:t>
            </a:r>
            <a:r>
              <a:rPr lang="en-US" altLang="ko-KR" sz="1425" dirty="0" err="1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범주</a:t>
            </a:r>
            <a:r>
              <a:rPr lang="ko-KR" altLang="en-US" sz="1425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화</a:t>
            </a:r>
            <a:endParaRPr lang="en-US" altLang="ko-KR" sz="1425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r>
              <a:rPr lang="en-US" altLang="ko-KR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 </a:t>
            </a:r>
            <a:r>
              <a:rPr lang="ko-KR" altLang="ko-KR" sz="1575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→</a:t>
            </a:r>
            <a:r>
              <a:rPr lang="en-US" altLang="ko-KR" sz="1425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ko-KR" altLang="en-US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나뉜 파일명을 리스트화</a:t>
            </a:r>
            <a:r>
              <a:rPr lang="en-US" altLang="ko-KR" sz="142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en-US" altLang="ko-KR" sz="1425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76200" defTabSz="685800">
              <a:buClr>
                <a:prstClr val="white"/>
              </a:buClr>
              <a:buSzPts val="2000"/>
            </a:pPr>
            <a:endParaRPr lang="ko-KR" altLang="en-US" sz="1575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2667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CNN 모델을 통한 특성 분석 후 학습</a:t>
            </a: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290513" indent="-214313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342900" indent="-266700" defTabSz="685800">
              <a:buClr>
                <a:prstClr val="white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학습시킨 </a:t>
            </a:r>
            <a:r>
              <a:rPr lang="ko-KR" altLang="en-US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것을 바탕으로 검증 데이터를 이용해 예측할 것 </a:t>
            </a:r>
          </a:p>
          <a:p>
            <a:pPr marL="76200" defTabSz="685800">
              <a:buClr>
                <a:prstClr val="white"/>
              </a:buClr>
              <a:buSzPts val="2000"/>
            </a:pPr>
            <a:endParaRPr lang="en-US" altLang="ko-KR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11CFD-6F51-4B79-8D25-605C28286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24" y="2515646"/>
            <a:ext cx="1759810" cy="10236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AF1EC4-1A60-4B22-8388-A4EA25FD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5" y="3033425"/>
            <a:ext cx="1816350" cy="10629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4A22304-85BB-4E54-BFDB-07F93BF3A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14" y="3600316"/>
            <a:ext cx="1766877" cy="10334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F0B8B3-A273-48CF-A58F-31C3A760D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2" y="4192444"/>
            <a:ext cx="2099052" cy="10728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F1AE9EE-185A-41BC-BAFB-DC8DA96C4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29" y="4817066"/>
            <a:ext cx="1851688" cy="10925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04DA4DA-0350-4785-846F-51737D129443}"/>
              </a:ext>
            </a:extLst>
          </p:cNvPr>
          <p:cNvSpPr txBox="1"/>
          <p:nvPr/>
        </p:nvSpPr>
        <p:spPr>
          <a:xfrm>
            <a:off x="574572" y="5992892"/>
            <a:ext cx="21219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ko-KR" altLang="en-US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▲ </a:t>
            </a:r>
            <a:r>
              <a:rPr lang="ko-KR" altLang="en-US" sz="12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리스트화한</a:t>
            </a:r>
            <a:r>
              <a:rPr lang="ko-KR" altLang="en-US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것을</a:t>
            </a:r>
            <a:r>
              <a:rPr lang="en-US" altLang="ko-KR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endParaRPr lang="en-US" altLang="ko-KR" sz="1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en-US" altLang="ko-KR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</a:t>
            </a:r>
            <a:r>
              <a:rPr lang="ko-KR" altLang="en-US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개씩만 출력시킨 결과</a:t>
            </a:r>
            <a:endParaRPr lang="en-US" altLang="ko-KR" sz="1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74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33E62-47B7-4341-8942-7B752C6C7BCA}"/>
              </a:ext>
            </a:extLst>
          </p:cNvPr>
          <p:cNvSpPr txBox="1"/>
          <p:nvPr/>
        </p:nvSpPr>
        <p:spPr>
          <a:xfrm>
            <a:off x="4068137" y="3082754"/>
            <a:ext cx="1223412" cy="71558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</a:t>
            </a:r>
          </a:p>
        </p:txBody>
      </p:sp>
    </p:spTree>
    <p:extLst>
      <p:ext uri="{BB962C8B-B14F-4D97-AF65-F5344CB8AC3E}">
        <p14:creationId xmlns:p14="http://schemas.microsoft.com/office/powerpoint/2010/main" val="3685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말풍선: 모서리가 둥근 사각형 5">
            <a:extLst>
              <a:ext uri="{FF2B5EF4-FFF2-40B4-BE49-F238E27FC236}">
                <a16:creationId xmlns:a16="http://schemas.microsoft.com/office/drawing/2014/main" id="{DB1153C3-C662-4017-A2A1-62164D04E269}"/>
              </a:ext>
            </a:extLst>
          </p:cNvPr>
          <p:cNvSpPr/>
          <p:nvPr/>
        </p:nvSpPr>
        <p:spPr>
          <a:xfrm rot="10800000" flipH="1">
            <a:off x="5080875" y="4267215"/>
            <a:ext cx="3523573" cy="1070823"/>
          </a:xfrm>
          <a:custGeom>
            <a:avLst/>
            <a:gdLst>
              <a:gd name="connsiteX0" fmla="*/ 0 w 5367337"/>
              <a:gd name="connsiteY0" fmla="*/ 194593 h 1167533"/>
              <a:gd name="connsiteX1" fmla="*/ 194593 w 5367337"/>
              <a:gd name="connsiteY1" fmla="*/ 0 h 1167533"/>
              <a:gd name="connsiteX2" fmla="*/ 894556 w 5367337"/>
              <a:gd name="connsiteY2" fmla="*/ 0 h 1167533"/>
              <a:gd name="connsiteX3" fmla="*/ 894556 w 5367337"/>
              <a:gd name="connsiteY3" fmla="*/ 0 h 1167533"/>
              <a:gd name="connsiteX4" fmla="*/ 2236390 w 5367337"/>
              <a:gd name="connsiteY4" fmla="*/ 0 h 1167533"/>
              <a:gd name="connsiteX5" fmla="*/ 5172744 w 5367337"/>
              <a:gd name="connsiteY5" fmla="*/ 0 h 1167533"/>
              <a:gd name="connsiteX6" fmla="*/ 5367337 w 5367337"/>
              <a:gd name="connsiteY6" fmla="*/ 194593 h 1167533"/>
              <a:gd name="connsiteX7" fmla="*/ 5367337 w 5367337"/>
              <a:gd name="connsiteY7" fmla="*/ 681061 h 1167533"/>
              <a:gd name="connsiteX8" fmla="*/ 5367337 w 5367337"/>
              <a:gd name="connsiteY8" fmla="*/ 681061 h 1167533"/>
              <a:gd name="connsiteX9" fmla="*/ 5367337 w 5367337"/>
              <a:gd name="connsiteY9" fmla="*/ 972944 h 1167533"/>
              <a:gd name="connsiteX10" fmla="*/ 5367337 w 5367337"/>
              <a:gd name="connsiteY10" fmla="*/ 972940 h 1167533"/>
              <a:gd name="connsiteX11" fmla="*/ 5172744 w 5367337"/>
              <a:gd name="connsiteY11" fmla="*/ 1167533 h 1167533"/>
              <a:gd name="connsiteX12" fmla="*/ 2236390 w 5367337"/>
              <a:gd name="connsiteY12" fmla="*/ 1167533 h 1167533"/>
              <a:gd name="connsiteX13" fmla="*/ 1036808 w 5367337"/>
              <a:gd name="connsiteY13" fmla="*/ 1427764 h 1167533"/>
              <a:gd name="connsiteX14" fmla="*/ 894556 w 5367337"/>
              <a:gd name="connsiteY14" fmla="*/ 1167533 h 1167533"/>
              <a:gd name="connsiteX15" fmla="*/ 194593 w 5367337"/>
              <a:gd name="connsiteY15" fmla="*/ 1167533 h 1167533"/>
              <a:gd name="connsiteX16" fmla="*/ 0 w 5367337"/>
              <a:gd name="connsiteY16" fmla="*/ 972940 h 1167533"/>
              <a:gd name="connsiteX17" fmla="*/ 0 w 5367337"/>
              <a:gd name="connsiteY17" fmla="*/ 972944 h 1167533"/>
              <a:gd name="connsiteX18" fmla="*/ 0 w 5367337"/>
              <a:gd name="connsiteY18" fmla="*/ 681061 h 1167533"/>
              <a:gd name="connsiteX19" fmla="*/ 0 w 5367337"/>
              <a:gd name="connsiteY19" fmla="*/ 681061 h 1167533"/>
              <a:gd name="connsiteX20" fmla="*/ 0 w 5367337"/>
              <a:gd name="connsiteY20" fmla="*/ 194593 h 1167533"/>
              <a:gd name="connsiteX0" fmla="*/ 0 w 5367337"/>
              <a:gd name="connsiteY0" fmla="*/ 194593 h 1427764"/>
              <a:gd name="connsiteX1" fmla="*/ 194593 w 5367337"/>
              <a:gd name="connsiteY1" fmla="*/ 0 h 1427764"/>
              <a:gd name="connsiteX2" fmla="*/ 894556 w 5367337"/>
              <a:gd name="connsiteY2" fmla="*/ 0 h 1427764"/>
              <a:gd name="connsiteX3" fmla="*/ 894556 w 5367337"/>
              <a:gd name="connsiteY3" fmla="*/ 0 h 1427764"/>
              <a:gd name="connsiteX4" fmla="*/ 2236390 w 5367337"/>
              <a:gd name="connsiteY4" fmla="*/ 0 h 1427764"/>
              <a:gd name="connsiteX5" fmla="*/ 5172744 w 5367337"/>
              <a:gd name="connsiteY5" fmla="*/ 0 h 1427764"/>
              <a:gd name="connsiteX6" fmla="*/ 5367337 w 5367337"/>
              <a:gd name="connsiteY6" fmla="*/ 194593 h 1427764"/>
              <a:gd name="connsiteX7" fmla="*/ 5367337 w 5367337"/>
              <a:gd name="connsiteY7" fmla="*/ 681061 h 1427764"/>
              <a:gd name="connsiteX8" fmla="*/ 5367337 w 5367337"/>
              <a:gd name="connsiteY8" fmla="*/ 681061 h 1427764"/>
              <a:gd name="connsiteX9" fmla="*/ 5367337 w 5367337"/>
              <a:gd name="connsiteY9" fmla="*/ 972944 h 1427764"/>
              <a:gd name="connsiteX10" fmla="*/ 5367337 w 5367337"/>
              <a:gd name="connsiteY10" fmla="*/ 972940 h 1427764"/>
              <a:gd name="connsiteX11" fmla="*/ 5172744 w 5367337"/>
              <a:gd name="connsiteY11" fmla="*/ 1167533 h 1427764"/>
              <a:gd name="connsiteX12" fmla="*/ 1626790 w 5367337"/>
              <a:gd name="connsiteY12" fmla="*/ 1153018 h 1427764"/>
              <a:gd name="connsiteX13" fmla="*/ 1036808 w 5367337"/>
              <a:gd name="connsiteY13" fmla="*/ 1427764 h 1427764"/>
              <a:gd name="connsiteX14" fmla="*/ 894556 w 5367337"/>
              <a:gd name="connsiteY14" fmla="*/ 1167533 h 1427764"/>
              <a:gd name="connsiteX15" fmla="*/ 194593 w 5367337"/>
              <a:gd name="connsiteY15" fmla="*/ 1167533 h 1427764"/>
              <a:gd name="connsiteX16" fmla="*/ 0 w 5367337"/>
              <a:gd name="connsiteY16" fmla="*/ 972940 h 1427764"/>
              <a:gd name="connsiteX17" fmla="*/ 0 w 5367337"/>
              <a:gd name="connsiteY17" fmla="*/ 972944 h 1427764"/>
              <a:gd name="connsiteX18" fmla="*/ 0 w 5367337"/>
              <a:gd name="connsiteY18" fmla="*/ 681061 h 1427764"/>
              <a:gd name="connsiteX19" fmla="*/ 0 w 5367337"/>
              <a:gd name="connsiteY19" fmla="*/ 681061 h 1427764"/>
              <a:gd name="connsiteX20" fmla="*/ 0 w 5367337"/>
              <a:gd name="connsiteY20" fmla="*/ 194593 h 1427764"/>
              <a:gd name="connsiteX0" fmla="*/ 0 w 5367337"/>
              <a:gd name="connsiteY0" fmla="*/ 194593 h 1427764"/>
              <a:gd name="connsiteX1" fmla="*/ 194593 w 5367337"/>
              <a:gd name="connsiteY1" fmla="*/ 0 h 1427764"/>
              <a:gd name="connsiteX2" fmla="*/ 894556 w 5367337"/>
              <a:gd name="connsiteY2" fmla="*/ 0 h 1427764"/>
              <a:gd name="connsiteX3" fmla="*/ 894556 w 5367337"/>
              <a:gd name="connsiteY3" fmla="*/ 0 h 1427764"/>
              <a:gd name="connsiteX4" fmla="*/ 2236390 w 5367337"/>
              <a:gd name="connsiteY4" fmla="*/ 0 h 1427764"/>
              <a:gd name="connsiteX5" fmla="*/ 5172744 w 5367337"/>
              <a:gd name="connsiteY5" fmla="*/ 0 h 1427764"/>
              <a:gd name="connsiteX6" fmla="*/ 5367337 w 5367337"/>
              <a:gd name="connsiteY6" fmla="*/ 194593 h 1427764"/>
              <a:gd name="connsiteX7" fmla="*/ 5367337 w 5367337"/>
              <a:gd name="connsiteY7" fmla="*/ 681061 h 1427764"/>
              <a:gd name="connsiteX8" fmla="*/ 5367337 w 5367337"/>
              <a:gd name="connsiteY8" fmla="*/ 681061 h 1427764"/>
              <a:gd name="connsiteX9" fmla="*/ 5367337 w 5367337"/>
              <a:gd name="connsiteY9" fmla="*/ 972944 h 1427764"/>
              <a:gd name="connsiteX10" fmla="*/ 5367337 w 5367337"/>
              <a:gd name="connsiteY10" fmla="*/ 972940 h 1427764"/>
              <a:gd name="connsiteX11" fmla="*/ 5172744 w 5367337"/>
              <a:gd name="connsiteY11" fmla="*/ 1167533 h 1427764"/>
              <a:gd name="connsiteX12" fmla="*/ 1626790 w 5367337"/>
              <a:gd name="connsiteY12" fmla="*/ 1153018 h 1427764"/>
              <a:gd name="connsiteX13" fmla="*/ 1036808 w 5367337"/>
              <a:gd name="connsiteY13" fmla="*/ 1427764 h 1427764"/>
              <a:gd name="connsiteX14" fmla="*/ 1286442 w 5367337"/>
              <a:gd name="connsiteY14" fmla="*/ 1167533 h 1427764"/>
              <a:gd name="connsiteX15" fmla="*/ 194593 w 5367337"/>
              <a:gd name="connsiteY15" fmla="*/ 1167533 h 1427764"/>
              <a:gd name="connsiteX16" fmla="*/ 0 w 5367337"/>
              <a:gd name="connsiteY16" fmla="*/ 972940 h 1427764"/>
              <a:gd name="connsiteX17" fmla="*/ 0 w 5367337"/>
              <a:gd name="connsiteY17" fmla="*/ 972944 h 1427764"/>
              <a:gd name="connsiteX18" fmla="*/ 0 w 5367337"/>
              <a:gd name="connsiteY18" fmla="*/ 681061 h 1427764"/>
              <a:gd name="connsiteX19" fmla="*/ 0 w 5367337"/>
              <a:gd name="connsiteY19" fmla="*/ 681061 h 1427764"/>
              <a:gd name="connsiteX20" fmla="*/ 0 w 5367337"/>
              <a:gd name="connsiteY20" fmla="*/ 194593 h 1427764"/>
              <a:gd name="connsiteX0" fmla="*/ 0 w 5367337"/>
              <a:gd name="connsiteY0" fmla="*/ 194593 h 1427764"/>
              <a:gd name="connsiteX1" fmla="*/ 194593 w 5367337"/>
              <a:gd name="connsiteY1" fmla="*/ 0 h 1427764"/>
              <a:gd name="connsiteX2" fmla="*/ 894556 w 5367337"/>
              <a:gd name="connsiteY2" fmla="*/ 0 h 1427764"/>
              <a:gd name="connsiteX3" fmla="*/ 894556 w 5367337"/>
              <a:gd name="connsiteY3" fmla="*/ 0 h 1427764"/>
              <a:gd name="connsiteX4" fmla="*/ 2236390 w 5367337"/>
              <a:gd name="connsiteY4" fmla="*/ 0 h 1427764"/>
              <a:gd name="connsiteX5" fmla="*/ 5172744 w 5367337"/>
              <a:gd name="connsiteY5" fmla="*/ 0 h 1427764"/>
              <a:gd name="connsiteX6" fmla="*/ 5367337 w 5367337"/>
              <a:gd name="connsiteY6" fmla="*/ 194593 h 1427764"/>
              <a:gd name="connsiteX7" fmla="*/ 5367337 w 5367337"/>
              <a:gd name="connsiteY7" fmla="*/ 681061 h 1427764"/>
              <a:gd name="connsiteX8" fmla="*/ 5367337 w 5367337"/>
              <a:gd name="connsiteY8" fmla="*/ 681061 h 1427764"/>
              <a:gd name="connsiteX9" fmla="*/ 5367337 w 5367337"/>
              <a:gd name="connsiteY9" fmla="*/ 972944 h 1427764"/>
              <a:gd name="connsiteX10" fmla="*/ 5367337 w 5367337"/>
              <a:gd name="connsiteY10" fmla="*/ 972940 h 1427764"/>
              <a:gd name="connsiteX11" fmla="*/ 5172744 w 5367337"/>
              <a:gd name="connsiteY11" fmla="*/ 1167533 h 1427764"/>
              <a:gd name="connsiteX12" fmla="*/ 1575990 w 5367337"/>
              <a:gd name="connsiteY12" fmla="*/ 1267318 h 1427764"/>
              <a:gd name="connsiteX13" fmla="*/ 1036808 w 5367337"/>
              <a:gd name="connsiteY13" fmla="*/ 1427764 h 1427764"/>
              <a:gd name="connsiteX14" fmla="*/ 1286442 w 5367337"/>
              <a:gd name="connsiteY14" fmla="*/ 1167533 h 1427764"/>
              <a:gd name="connsiteX15" fmla="*/ 194593 w 5367337"/>
              <a:gd name="connsiteY15" fmla="*/ 1167533 h 1427764"/>
              <a:gd name="connsiteX16" fmla="*/ 0 w 5367337"/>
              <a:gd name="connsiteY16" fmla="*/ 972940 h 1427764"/>
              <a:gd name="connsiteX17" fmla="*/ 0 w 5367337"/>
              <a:gd name="connsiteY17" fmla="*/ 972944 h 1427764"/>
              <a:gd name="connsiteX18" fmla="*/ 0 w 5367337"/>
              <a:gd name="connsiteY18" fmla="*/ 681061 h 1427764"/>
              <a:gd name="connsiteX19" fmla="*/ 0 w 5367337"/>
              <a:gd name="connsiteY19" fmla="*/ 681061 h 1427764"/>
              <a:gd name="connsiteX20" fmla="*/ 0 w 5367337"/>
              <a:gd name="connsiteY20" fmla="*/ 194593 h 1427764"/>
              <a:gd name="connsiteX0" fmla="*/ 0 w 5367337"/>
              <a:gd name="connsiteY0" fmla="*/ 194593 h 1427764"/>
              <a:gd name="connsiteX1" fmla="*/ 194593 w 5367337"/>
              <a:gd name="connsiteY1" fmla="*/ 0 h 1427764"/>
              <a:gd name="connsiteX2" fmla="*/ 894556 w 5367337"/>
              <a:gd name="connsiteY2" fmla="*/ 0 h 1427764"/>
              <a:gd name="connsiteX3" fmla="*/ 894556 w 5367337"/>
              <a:gd name="connsiteY3" fmla="*/ 0 h 1427764"/>
              <a:gd name="connsiteX4" fmla="*/ 2236390 w 5367337"/>
              <a:gd name="connsiteY4" fmla="*/ 0 h 1427764"/>
              <a:gd name="connsiteX5" fmla="*/ 5172744 w 5367337"/>
              <a:gd name="connsiteY5" fmla="*/ 0 h 1427764"/>
              <a:gd name="connsiteX6" fmla="*/ 5367337 w 5367337"/>
              <a:gd name="connsiteY6" fmla="*/ 194593 h 1427764"/>
              <a:gd name="connsiteX7" fmla="*/ 5367337 w 5367337"/>
              <a:gd name="connsiteY7" fmla="*/ 681061 h 1427764"/>
              <a:gd name="connsiteX8" fmla="*/ 5367337 w 5367337"/>
              <a:gd name="connsiteY8" fmla="*/ 681061 h 1427764"/>
              <a:gd name="connsiteX9" fmla="*/ 5367337 w 5367337"/>
              <a:gd name="connsiteY9" fmla="*/ 972944 h 1427764"/>
              <a:gd name="connsiteX10" fmla="*/ 5367337 w 5367337"/>
              <a:gd name="connsiteY10" fmla="*/ 972940 h 1427764"/>
              <a:gd name="connsiteX11" fmla="*/ 5172744 w 5367337"/>
              <a:gd name="connsiteY11" fmla="*/ 1167533 h 1427764"/>
              <a:gd name="connsiteX12" fmla="*/ 1575990 w 5367337"/>
              <a:gd name="connsiteY12" fmla="*/ 1267318 h 1427764"/>
              <a:gd name="connsiteX13" fmla="*/ 1036808 w 5367337"/>
              <a:gd name="connsiteY13" fmla="*/ 1427764 h 1427764"/>
              <a:gd name="connsiteX14" fmla="*/ 1273742 w 5367337"/>
              <a:gd name="connsiteY14" fmla="*/ 1256433 h 1427764"/>
              <a:gd name="connsiteX15" fmla="*/ 194593 w 5367337"/>
              <a:gd name="connsiteY15" fmla="*/ 1167533 h 1427764"/>
              <a:gd name="connsiteX16" fmla="*/ 0 w 5367337"/>
              <a:gd name="connsiteY16" fmla="*/ 972940 h 1427764"/>
              <a:gd name="connsiteX17" fmla="*/ 0 w 5367337"/>
              <a:gd name="connsiteY17" fmla="*/ 972944 h 1427764"/>
              <a:gd name="connsiteX18" fmla="*/ 0 w 5367337"/>
              <a:gd name="connsiteY18" fmla="*/ 681061 h 1427764"/>
              <a:gd name="connsiteX19" fmla="*/ 0 w 5367337"/>
              <a:gd name="connsiteY19" fmla="*/ 681061 h 1427764"/>
              <a:gd name="connsiteX20" fmla="*/ 0 w 5367337"/>
              <a:gd name="connsiteY20" fmla="*/ 194593 h 142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67337" h="1427764">
                <a:moveTo>
                  <a:pt x="0" y="194593"/>
                </a:moveTo>
                <a:cubicBezTo>
                  <a:pt x="0" y="87122"/>
                  <a:pt x="87122" y="0"/>
                  <a:pt x="194593" y="0"/>
                </a:cubicBezTo>
                <a:lnTo>
                  <a:pt x="894556" y="0"/>
                </a:lnTo>
                <a:lnTo>
                  <a:pt x="894556" y="0"/>
                </a:lnTo>
                <a:lnTo>
                  <a:pt x="2236390" y="0"/>
                </a:lnTo>
                <a:lnTo>
                  <a:pt x="5172744" y="0"/>
                </a:lnTo>
                <a:cubicBezTo>
                  <a:pt x="5280215" y="0"/>
                  <a:pt x="5367337" y="87122"/>
                  <a:pt x="5367337" y="194593"/>
                </a:cubicBezTo>
                <a:lnTo>
                  <a:pt x="5367337" y="681061"/>
                </a:lnTo>
                <a:lnTo>
                  <a:pt x="5367337" y="681061"/>
                </a:lnTo>
                <a:lnTo>
                  <a:pt x="5367337" y="972944"/>
                </a:lnTo>
                <a:lnTo>
                  <a:pt x="5367337" y="972940"/>
                </a:lnTo>
                <a:cubicBezTo>
                  <a:pt x="5367337" y="1080411"/>
                  <a:pt x="5280215" y="1167533"/>
                  <a:pt x="5172744" y="1167533"/>
                </a:cubicBezTo>
                <a:lnTo>
                  <a:pt x="1575990" y="1267318"/>
                </a:lnTo>
                <a:lnTo>
                  <a:pt x="1036808" y="1427764"/>
                </a:lnTo>
                <a:lnTo>
                  <a:pt x="1273742" y="1256433"/>
                </a:lnTo>
                <a:lnTo>
                  <a:pt x="194593" y="1167533"/>
                </a:lnTo>
                <a:cubicBezTo>
                  <a:pt x="87122" y="1167533"/>
                  <a:pt x="0" y="1080411"/>
                  <a:pt x="0" y="972940"/>
                </a:cubicBezTo>
                <a:lnTo>
                  <a:pt x="0" y="972944"/>
                </a:lnTo>
                <a:lnTo>
                  <a:pt x="0" y="681061"/>
                </a:lnTo>
                <a:lnTo>
                  <a:pt x="0" y="681061"/>
                </a:lnTo>
                <a:lnTo>
                  <a:pt x="0" y="194593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E9DF2C01-0514-400E-9926-3EC5A0553AAC}"/>
              </a:ext>
            </a:extLst>
          </p:cNvPr>
          <p:cNvSpPr/>
          <p:nvPr/>
        </p:nvSpPr>
        <p:spPr>
          <a:xfrm rot="10800000">
            <a:off x="281140" y="4244744"/>
            <a:ext cx="4355976" cy="1115767"/>
          </a:xfrm>
          <a:custGeom>
            <a:avLst/>
            <a:gdLst>
              <a:gd name="connsiteX0" fmla="*/ 0 w 5367337"/>
              <a:gd name="connsiteY0" fmla="*/ 194593 h 1167533"/>
              <a:gd name="connsiteX1" fmla="*/ 194593 w 5367337"/>
              <a:gd name="connsiteY1" fmla="*/ 0 h 1167533"/>
              <a:gd name="connsiteX2" fmla="*/ 894556 w 5367337"/>
              <a:gd name="connsiteY2" fmla="*/ 0 h 1167533"/>
              <a:gd name="connsiteX3" fmla="*/ 894556 w 5367337"/>
              <a:gd name="connsiteY3" fmla="*/ 0 h 1167533"/>
              <a:gd name="connsiteX4" fmla="*/ 2236390 w 5367337"/>
              <a:gd name="connsiteY4" fmla="*/ 0 h 1167533"/>
              <a:gd name="connsiteX5" fmla="*/ 5172744 w 5367337"/>
              <a:gd name="connsiteY5" fmla="*/ 0 h 1167533"/>
              <a:gd name="connsiteX6" fmla="*/ 5367337 w 5367337"/>
              <a:gd name="connsiteY6" fmla="*/ 194593 h 1167533"/>
              <a:gd name="connsiteX7" fmla="*/ 5367337 w 5367337"/>
              <a:gd name="connsiteY7" fmla="*/ 681061 h 1167533"/>
              <a:gd name="connsiteX8" fmla="*/ 5367337 w 5367337"/>
              <a:gd name="connsiteY8" fmla="*/ 681061 h 1167533"/>
              <a:gd name="connsiteX9" fmla="*/ 5367337 w 5367337"/>
              <a:gd name="connsiteY9" fmla="*/ 972944 h 1167533"/>
              <a:gd name="connsiteX10" fmla="*/ 5367337 w 5367337"/>
              <a:gd name="connsiteY10" fmla="*/ 972940 h 1167533"/>
              <a:gd name="connsiteX11" fmla="*/ 5172744 w 5367337"/>
              <a:gd name="connsiteY11" fmla="*/ 1167533 h 1167533"/>
              <a:gd name="connsiteX12" fmla="*/ 2236390 w 5367337"/>
              <a:gd name="connsiteY12" fmla="*/ 1167533 h 1167533"/>
              <a:gd name="connsiteX13" fmla="*/ 1036808 w 5367337"/>
              <a:gd name="connsiteY13" fmla="*/ 1427764 h 1167533"/>
              <a:gd name="connsiteX14" fmla="*/ 894556 w 5367337"/>
              <a:gd name="connsiteY14" fmla="*/ 1167533 h 1167533"/>
              <a:gd name="connsiteX15" fmla="*/ 194593 w 5367337"/>
              <a:gd name="connsiteY15" fmla="*/ 1167533 h 1167533"/>
              <a:gd name="connsiteX16" fmla="*/ 0 w 5367337"/>
              <a:gd name="connsiteY16" fmla="*/ 972940 h 1167533"/>
              <a:gd name="connsiteX17" fmla="*/ 0 w 5367337"/>
              <a:gd name="connsiteY17" fmla="*/ 972944 h 1167533"/>
              <a:gd name="connsiteX18" fmla="*/ 0 w 5367337"/>
              <a:gd name="connsiteY18" fmla="*/ 681061 h 1167533"/>
              <a:gd name="connsiteX19" fmla="*/ 0 w 5367337"/>
              <a:gd name="connsiteY19" fmla="*/ 681061 h 1167533"/>
              <a:gd name="connsiteX20" fmla="*/ 0 w 5367337"/>
              <a:gd name="connsiteY20" fmla="*/ 194593 h 1167533"/>
              <a:gd name="connsiteX0" fmla="*/ 0 w 5367337"/>
              <a:gd name="connsiteY0" fmla="*/ 194593 h 1427764"/>
              <a:gd name="connsiteX1" fmla="*/ 194593 w 5367337"/>
              <a:gd name="connsiteY1" fmla="*/ 0 h 1427764"/>
              <a:gd name="connsiteX2" fmla="*/ 894556 w 5367337"/>
              <a:gd name="connsiteY2" fmla="*/ 0 h 1427764"/>
              <a:gd name="connsiteX3" fmla="*/ 894556 w 5367337"/>
              <a:gd name="connsiteY3" fmla="*/ 0 h 1427764"/>
              <a:gd name="connsiteX4" fmla="*/ 2236390 w 5367337"/>
              <a:gd name="connsiteY4" fmla="*/ 0 h 1427764"/>
              <a:gd name="connsiteX5" fmla="*/ 5172744 w 5367337"/>
              <a:gd name="connsiteY5" fmla="*/ 0 h 1427764"/>
              <a:gd name="connsiteX6" fmla="*/ 5367337 w 5367337"/>
              <a:gd name="connsiteY6" fmla="*/ 194593 h 1427764"/>
              <a:gd name="connsiteX7" fmla="*/ 5367337 w 5367337"/>
              <a:gd name="connsiteY7" fmla="*/ 681061 h 1427764"/>
              <a:gd name="connsiteX8" fmla="*/ 5367337 w 5367337"/>
              <a:gd name="connsiteY8" fmla="*/ 681061 h 1427764"/>
              <a:gd name="connsiteX9" fmla="*/ 5367337 w 5367337"/>
              <a:gd name="connsiteY9" fmla="*/ 972944 h 1427764"/>
              <a:gd name="connsiteX10" fmla="*/ 5367337 w 5367337"/>
              <a:gd name="connsiteY10" fmla="*/ 972940 h 1427764"/>
              <a:gd name="connsiteX11" fmla="*/ 5172744 w 5367337"/>
              <a:gd name="connsiteY11" fmla="*/ 1167533 h 1427764"/>
              <a:gd name="connsiteX12" fmla="*/ 1626790 w 5367337"/>
              <a:gd name="connsiteY12" fmla="*/ 1153018 h 1427764"/>
              <a:gd name="connsiteX13" fmla="*/ 1036808 w 5367337"/>
              <a:gd name="connsiteY13" fmla="*/ 1427764 h 1427764"/>
              <a:gd name="connsiteX14" fmla="*/ 894556 w 5367337"/>
              <a:gd name="connsiteY14" fmla="*/ 1167533 h 1427764"/>
              <a:gd name="connsiteX15" fmla="*/ 194593 w 5367337"/>
              <a:gd name="connsiteY15" fmla="*/ 1167533 h 1427764"/>
              <a:gd name="connsiteX16" fmla="*/ 0 w 5367337"/>
              <a:gd name="connsiteY16" fmla="*/ 972940 h 1427764"/>
              <a:gd name="connsiteX17" fmla="*/ 0 w 5367337"/>
              <a:gd name="connsiteY17" fmla="*/ 972944 h 1427764"/>
              <a:gd name="connsiteX18" fmla="*/ 0 w 5367337"/>
              <a:gd name="connsiteY18" fmla="*/ 681061 h 1427764"/>
              <a:gd name="connsiteX19" fmla="*/ 0 w 5367337"/>
              <a:gd name="connsiteY19" fmla="*/ 681061 h 1427764"/>
              <a:gd name="connsiteX20" fmla="*/ 0 w 5367337"/>
              <a:gd name="connsiteY20" fmla="*/ 194593 h 1427764"/>
              <a:gd name="connsiteX0" fmla="*/ 0 w 5367337"/>
              <a:gd name="connsiteY0" fmla="*/ 194593 h 1427764"/>
              <a:gd name="connsiteX1" fmla="*/ 194593 w 5367337"/>
              <a:gd name="connsiteY1" fmla="*/ 0 h 1427764"/>
              <a:gd name="connsiteX2" fmla="*/ 894556 w 5367337"/>
              <a:gd name="connsiteY2" fmla="*/ 0 h 1427764"/>
              <a:gd name="connsiteX3" fmla="*/ 894556 w 5367337"/>
              <a:gd name="connsiteY3" fmla="*/ 0 h 1427764"/>
              <a:gd name="connsiteX4" fmla="*/ 2236390 w 5367337"/>
              <a:gd name="connsiteY4" fmla="*/ 0 h 1427764"/>
              <a:gd name="connsiteX5" fmla="*/ 5172744 w 5367337"/>
              <a:gd name="connsiteY5" fmla="*/ 0 h 1427764"/>
              <a:gd name="connsiteX6" fmla="*/ 5367337 w 5367337"/>
              <a:gd name="connsiteY6" fmla="*/ 194593 h 1427764"/>
              <a:gd name="connsiteX7" fmla="*/ 5367337 w 5367337"/>
              <a:gd name="connsiteY7" fmla="*/ 681061 h 1427764"/>
              <a:gd name="connsiteX8" fmla="*/ 5367337 w 5367337"/>
              <a:gd name="connsiteY8" fmla="*/ 681061 h 1427764"/>
              <a:gd name="connsiteX9" fmla="*/ 5367337 w 5367337"/>
              <a:gd name="connsiteY9" fmla="*/ 972944 h 1427764"/>
              <a:gd name="connsiteX10" fmla="*/ 5367337 w 5367337"/>
              <a:gd name="connsiteY10" fmla="*/ 972940 h 1427764"/>
              <a:gd name="connsiteX11" fmla="*/ 5172744 w 5367337"/>
              <a:gd name="connsiteY11" fmla="*/ 1167533 h 1427764"/>
              <a:gd name="connsiteX12" fmla="*/ 1626790 w 5367337"/>
              <a:gd name="connsiteY12" fmla="*/ 1153018 h 1427764"/>
              <a:gd name="connsiteX13" fmla="*/ 1036808 w 5367337"/>
              <a:gd name="connsiteY13" fmla="*/ 1427764 h 1427764"/>
              <a:gd name="connsiteX14" fmla="*/ 1286442 w 5367337"/>
              <a:gd name="connsiteY14" fmla="*/ 1167533 h 1427764"/>
              <a:gd name="connsiteX15" fmla="*/ 194593 w 5367337"/>
              <a:gd name="connsiteY15" fmla="*/ 1167533 h 1427764"/>
              <a:gd name="connsiteX16" fmla="*/ 0 w 5367337"/>
              <a:gd name="connsiteY16" fmla="*/ 972940 h 1427764"/>
              <a:gd name="connsiteX17" fmla="*/ 0 w 5367337"/>
              <a:gd name="connsiteY17" fmla="*/ 972944 h 1427764"/>
              <a:gd name="connsiteX18" fmla="*/ 0 w 5367337"/>
              <a:gd name="connsiteY18" fmla="*/ 681061 h 1427764"/>
              <a:gd name="connsiteX19" fmla="*/ 0 w 5367337"/>
              <a:gd name="connsiteY19" fmla="*/ 681061 h 1427764"/>
              <a:gd name="connsiteX20" fmla="*/ 0 w 5367337"/>
              <a:gd name="connsiteY20" fmla="*/ 194593 h 1427764"/>
              <a:gd name="connsiteX0" fmla="*/ 0 w 5367337"/>
              <a:gd name="connsiteY0" fmla="*/ 194593 h 1427764"/>
              <a:gd name="connsiteX1" fmla="*/ 194593 w 5367337"/>
              <a:gd name="connsiteY1" fmla="*/ 0 h 1427764"/>
              <a:gd name="connsiteX2" fmla="*/ 894556 w 5367337"/>
              <a:gd name="connsiteY2" fmla="*/ 0 h 1427764"/>
              <a:gd name="connsiteX3" fmla="*/ 894556 w 5367337"/>
              <a:gd name="connsiteY3" fmla="*/ 0 h 1427764"/>
              <a:gd name="connsiteX4" fmla="*/ 2236390 w 5367337"/>
              <a:gd name="connsiteY4" fmla="*/ 0 h 1427764"/>
              <a:gd name="connsiteX5" fmla="*/ 5172744 w 5367337"/>
              <a:gd name="connsiteY5" fmla="*/ 0 h 1427764"/>
              <a:gd name="connsiteX6" fmla="*/ 5367337 w 5367337"/>
              <a:gd name="connsiteY6" fmla="*/ 194593 h 1427764"/>
              <a:gd name="connsiteX7" fmla="*/ 5367337 w 5367337"/>
              <a:gd name="connsiteY7" fmla="*/ 681061 h 1427764"/>
              <a:gd name="connsiteX8" fmla="*/ 5367337 w 5367337"/>
              <a:gd name="connsiteY8" fmla="*/ 681061 h 1427764"/>
              <a:gd name="connsiteX9" fmla="*/ 5367337 w 5367337"/>
              <a:gd name="connsiteY9" fmla="*/ 972944 h 1427764"/>
              <a:gd name="connsiteX10" fmla="*/ 5367337 w 5367337"/>
              <a:gd name="connsiteY10" fmla="*/ 972940 h 1427764"/>
              <a:gd name="connsiteX11" fmla="*/ 5172744 w 5367337"/>
              <a:gd name="connsiteY11" fmla="*/ 1167533 h 1427764"/>
              <a:gd name="connsiteX12" fmla="*/ 1575990 w 5367337"/>
              <a:gd name="connsiteY12" fmla="*/ 1267318 h 1427764"/>
              <a:gd name="connsiteX13" fmla="*/ 1036808 w 5367337"/>
              <a:gd name="connsiteY13" fmla="*/ 1427764 h 1427764"/>
              <a:gd name="connsiteX14" fmla="*/ 1286442 w 5367337"/>
              <a:gd name="connsiteY14" fmla="*/ 1167533 h 1427764"/>
              <a:gd name="connsiteX15" fmla="*/ 194593 w 5367337"/>
              <a:gd name="connsiteY15" fmla="*/ 1167533 h 1427764"/>
              <a:gd name="connsiteX16" fmla="*/ 0 w 5367337"/>
              <a:gd name="connsiteY16" fmla="*/ 972940 h 1427764"/>
              <a:gd name="connsiteX17" fmla="*/ 0 w 5367337"/>
              <a:gd name="connsiteY17" fmla="*/ 972944 h 1427764"/>
              <a:gd name="connsiteX18" fmla="*/ 0 w 5367337"/>
              <a:gd name="connsiteY18" fmla="*/ 681061 h 1427764"/>
              <a:gd name="connsiteX19" fmla="*/ 0 w 5367337"/>
              <a:gd name="connsiteY19" fmla="*/ 681061 h 1427764"/>
              <a:gd name="connsiteX20" fmla="*/ 0 w 5367337"/>
              <a:gd name="connsiteY20" fmla="*/ 194593 h 1427764"/>
              <a:gd name="connsiteX0" fmla="*/ 0 w 5367337"/>
              <a:gd name="connsiteY0" fmla="*/ 194593 h 1427764"/>
              <a:gd name="connsiteX1" fmla="*/ 194593 w 5367337"/>
              <a:gd name="connsiteY1" fmla="*/ 0 h 1427764"/>
              <a:gd name="connsiteX2" fmla="*/ 894556 w 5367337"/>
              <a:gd name="connsiteY2" fmla="*/ 0 h 1427764"/>
              <a:gd name="connsiteX3" fmla="*/ 894556 w 5367337"/>
              <a:gd name="connsiteY3" fmla="*/ 0 h 1427764"/>
              <a:gd name="connsiteX4" fmla="*/ 2236390 w 5367337"/>
              <a:gd name="connsiteY4" fmla="*/ 0 h 1427764"/>
              <a:gd name="connsiteX5" fmla="*/ 5172744 w 5367337"/>
              <a:gd name="connsiteY5" fmla="*/ 0 h 1427764"/>
              <a:gd name="connsiteX6" fmla="*/ 5367337 w 5367337"/>
              <a:gd name="connsiteY6" fmla="*/ 194593 h 1427764"/>
              <a:gd name="connsiteX7" fmla="*/ 5367337 w 5367337"/>
              <a:gd name="connsiteY7" fmla="*/ 681061 h 1427764"/>
              <a:gd name="connsiteX8" fmla="*/ 5367337 w 5367337"/>
              <a:gd name="connsiteY8" fmla="*/ 681061 h 1427764"/>
              <a:gd name="connsiteX9" fmla="*/ 5367337 w 5367337"/>
              <a:gd name="connsiteY9" fmla="*/ 972944 h 1427764"/>
              <a:gd name="connsiteX10" fmla="*/ 5367337 w 5367337"/>
              <a:gd name="connsiteY10" fmla="*/ 972940 h 1427764"/>
              <a:gd name="connsiteX11" fmla="*/ 5172744 w 5367337"/>
              <a:gd name="connsiteY11" fmla="*/ 1167533 h 1427764"/>
              <a:gd name="connsiteX12" fmla="*/ 1575990 w 5367337"/>
              <a:gd name="connsiteY12" fmla="*/ 1267318 h 1427764"/>
              <a:gd name="connsiteX13" fmla="*/ 1036808 w 5367337"/>
              <a:gd name="connsiteY13" fmla="*/ 1427764 h 1427764"/>
              <a:gd name="connsiteX14" fmla="*/ 1273742 w 5367337"/>
              <a:gd name="connsiteY14" fmla="*/ 1256433 h 1427764"/>
              <a:gd name="connsiteX15" fmla="*/ 194593 w 5367337"/>
              <a:gd name="connsiteY15" fmla="*/ 1167533 h 1427764"/>
              <a:gd name="connsiteX16" fmla="*/ 0 w 5367337"/>
              <a:gd name="connsiteY16" fmla="*/ 972940 h 1427764"/>
              <a:gd name="connsiteX17" fmla="*/ 0 w 5367337"/>
              <a:gd name="connsiteY17" fmla="*/ 972944 h 1427764"/>
              <a:gd name="connsiteX18" fmla="*/ 0 w 5367337"/>
              <a:gd name="connsiteY18" fmla="*/ 681061 h 1427764"/>
              <a:gd name="connsiteX19" fmla="*/ 0 w 5367337"/>
              <a:gd name="connsiteY19" fmla="*/ 681061 h 1427764"/>
              <a:gd name="connsiteX20" fmla="*/ 0 w 5367337"/>
              <a:gd name="connsiteY20" fmla="*/ 194593 h 142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67337" h="1427764">
                <a:moveTo>
                  <a:pt x="0" y="194593"/>
                </a:moveTo>
                <a:cubicBezTo>
                  <a:pt x="0" y="87122"/>
                  <a:pt x="87122" y="0"/>
                  <a:pt x="194593" y="0"/>
                </a:cubicBezTo>
                <a:lnTo>
                  <a:pt x="894556" y="0"/>
                </a:lnTo>
                <a:lnTo>
                  <a:pt x="894556" y="0"/>
                </a:lnTo>
                <a:lnTo>
                  <a:pt x="2236390" y="0"/>
                </a:lnTo>
                <a:lnTo>
                  <a:pt x="5172744" y="0"/>
                </a:lnTo>
                <a:cubicBezTo>
                  <a:pt x="5280215" y="0"/>
                  <a:pt x="5367337" y="87122"/>
                  <a:pt x="5367337" y="194593"/>
                </a:cubicBezTo>
                <a:lnTo>
                  <a:pt x="5367337" y="681061"/>
                </a:lnTo>
                <a:lnTo>
                  <a:pt x="5367337" y="681061"/>
                </a:lnTo>
                <a:lnTo>
                  <a:pt x="5367337" y="972944"/>
                </a:lnTo>
                <a:lnTo>
                  <a:pt x="5367337" y="972940"/>
                </a:lnTo>
                <a:cubicBezTo>
                  <a:pt x="5367337" y="1080411"/>
                  <a:pt x="5280215" y="1167533"/>
                  <a:pt x="5172744" y="1167533"/>
                </a:cubicBezTo>
                <a:lnTo>
                  <a:pt x="1575990" y="1267318"/>
                </a:lnTo>
                <a:lnTo>
                  <a:pt x="1036808" y="1427764"/>
                </a:lnTo>
                <a:lnTo>
                  <a:pt x="1273742" y="1256433"/>
                </a:lnTo>
                <a:lnTo>
                  <a:pt x="194593" y="1167533"/>
                </a:lnTo>
                <a:cubicBezTo>
                  <a:pt x="87122" y="1167533"/>
                  <a:pt x="0" y="1080411"/>
                  <a:pt x="0" y="972940"/>
                </a:cubicBezTo>
                <a:lnTo>
                  <a:pt x="0" y="972944"/>
                </a:lnTo>
                <a:lnTo>
                  <a:pt x="0" y="681061"/>
                </a:lnTo>
                <a:lnTo>
                  <a:pt x="0" y="681061"/>
                </a:lnTo>
                <a:lnTo>
                  <a:pt x="0" y="194593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930890-CFF9-484B-8F94-C5B45E60D0F8}"/>
              </a:ext>
            </a:extLst>
          </p:cNvPr>
          <p:cNvCxnSpPr>
            <a:cxnSpLocks/>
          </p:cNvCxnSpPr>
          <p:nvPr/>
        </p:nvCxnSpPr>
        <p:spPr>
          <a:xfrm>
            <a:off x="200212" y="901421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B56B57-052B-4FF8-AE39-53AC819F3628}"/>
              </a:ext>
            </a:extLst>
          </p:cNvPr>
          <p:cNvSpPr txBox="1"/>
          <p:nvPr/>
        </p:nvSpPr>
        <p:spPr>
          <a:xfrm>
            <a:off x="695332" y="4516378"/>
            <a:ext cx="4019543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음식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X / (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광고가아닌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)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음식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O / 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광고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O 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에 대해</a:t>
            </a:r>
            <a:endParaRPr lang="en-US" altLang="ko-KR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defTabSz="685800"/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거리유사도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+ OpenCV 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가 예측한 것</a:t>
            </a:r>
            <a:endParaRPr lang="en-US" altLang="ko-KR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defTabSz="685800"/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CNN 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모델이 예측한 것</a:t>
            </a:r>
            <a:endParaRPr lang="en-US" altLang="ko-KR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DF68EA3-1CCC-44A6-99E9-E6523472C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06" y="175452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endParaRPr lang="ko-KR" altLang="en-US" sz="135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025" name="_x206665744" descr="EMB000029ec31a5">
            <a:extLst>
              <a:ext uri="{FF2B5EF4-FFF2-40B4-BE49-F238E27FC236}">
                <a16:creationId xmlns:a16="http://schemas.microsoft.com/office/drawing/2014/main" id="{5FF090F6-AF26-46A2-99E9-C1FC74925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" b="5384"/>
          <a:stretch/>
        </p:blipFill>
        <p:spPr bwMode="auto">
          <a:xfrm>
            <a:off x="2321155" y="1332906"/>
            <a:ext cx="4501691" cy="249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521E3-F6C7-421F-99D6-A9C87763728E}"/>
              </a:ext>
            </a:extLst>
          </p:cNvPr>
          <p:cNvSpPr txBox="1"/>
          <p:nvPr/>
        </p:nvSpPr>
        <p:spPr>
          <a:xfrm>
            <a:off x="5383215" y="4509120"/>
            <a:ext cx="2932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5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개의 범주 중 속할 범주 표시</a:t>
            </a:r>
            <a:endParaRPr lang="en-US" altLang="ko-KR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♥♥♥♡♡ 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3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번째 범주 </a:t>
            </a:r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(=</a:t>
            </a:r>
            <a:r>
              <a:rPr lang="ko-KR" altLang="en-US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상위</a:t>
            </a:r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60%)</a:t>
            </a:r>
          </a:p>
          <a:p>
            <a:pPr defTabSz="685800"/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그에 대한 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예측률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 91.66%</a:t>
            </a:r>
            <a:endParaRPr lang="ko-KR" altLang="en-US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endParaRPr lang="ko-KR" altLang="en-US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5C3C7-243E-43DE-83DA-16146AAC63FA}"/>
              </a:ext>
            </a:extLst>
          </p:cNvPr>
          <p:cNvSpPr txBox="1"/>
          <p:nvPr/>
        </p:nvSpPr>
        <p:spPr>
          <a:xfrm>
            <a:off x="1474059" y="3154077"/>
            <a:ext cx="829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 : </a:t>
            </a:r>
            <a:r>
              <a:rPr lang="ko-KR" altLang="en-US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광고</a:t>
            </a:r>
            <a:endParaRPr lang="en-US" altLang="ko-KR" sz="1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en-US" altLang="ko-KR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 : </a:t>
            </a:r>
            <a:r>
              <a:rPr lang="ko-KR" altLang="en-US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</a:t>
            </a:r>
            <a:endParaRPr lang="en-US" altLang="ko-KR" sz="1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en-US" altLang="ko-KR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 : </a:t>
            </a:r>
            <a:r>
              <a:rPr lang="ko-KR" altLang="en-US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</a:t>
            </a:r>
            <a:r>
              <a:rPr lang="en-US" altLang="ko-KR" sz="12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X</a:t>
            </a:r>
            <a:endParaRPr lang="ko-KR" altLang="en-US" sz="12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BD320B-3AA2-4D4C-9919-F007C95DE2D0}"/>
              </a:ext>
            </a:extLst>
          </p:cNvPr>
          <p:cNvSpPr txBox="1"/>
          <p:nvPr/>
        </p:nvSpPr>
        <p:spPr>
          <a:xfrm>
            <a:off x="757963" y="319118"/>
            <a:ext cx="832279" cy="4385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en-US" altLang="ko-KR" sz="22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검 증</a:t>
            </a:r>
            <a:endParaRPr lang="en-US" altLang="ko-KR" sz="225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28E4A35-85FF-4FE4-95D6-4E3DC51553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88640"/>
            <a:ext cx="653370" cy="6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1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5369CD3-24B5-4738-A415-E7CDB43BA6BF}"/>
              </a:ext>
            </a:extLst>
          </p:cNvPr>
          <p:cNvSpPr/>
          <p:nvPr/>
        </p:nvSpPr>
        <p:spPr>
          <a:xfrm>
            <a:off x="205041" y="1646223"/>
            <a:ext cx="8675635" cy="5211777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930890-CFF9-484B-8F94-C5B45E60D0F8}"/>
              </a:ext>
            </a:extLst>
          </p:cNvPr>
          <p:cNvCxnSpPr>
            <a:cxnSpLocks/>
          </p:cNvCxnSpPr>
          <p:nvPr/>
        </p:nvCxnSpPr>
        <p:spPr>
          <a:xfrm>
            <a:off x="200212" y="901421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035A06-386B-48FE-B237-8944697C091D}"/>
              </a:ext>
            </a:extLst>
          </p:cNvPr>
          <p:cNvSpPr txBox="1"/>
          <p:nvPr/>
        </p:nvSpPr>
        <p:spPr>
          <a:xfrm>
            <a:off x="757963" y="319118"/>
            <a:ext cx="832279" cy="4385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>
              <a:defRPr/>
            </a:pPr>
            <a:r>
              <a:rPr lang="en-US" altLang="ko-KR" sz="22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검 증</a:t>
            </a:r>
            <a:endParaRPr lang="en-US" altLang="ko-KR" sz="225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7615F-119A-44CB-B399-45B5114DC1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88640"/>
            <a:ext cx="653370" cy="653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3A2E18-D449-491E-AE15-A2CEAFD87ABF}"/>
              </a:ext>
            </a:extLst>
          </p:cNvPr>
          <p:cNvSpPr txBox="1"/>
          <p:nvPr/>
        </p:nvSpPr>
        <p:spPr>
          <a:xfrm>
            <a:off x="3650456" y="3364706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4313" indent="-214313" defTabSz="685800">
              <a:buFont typeface="Arial"/>
              <a:buChar char="•"/>
            </a:pPr>
            <a:endParaRPr lang="ko-KR" altLang="en-US" sz="1350">
              <a:solidFill>
                <a:prstClr val="black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56BA2-3BAB-4A75-9B95-ED28A54E4D82}"/>
              </a:ext>
            </a:extLst>
          </p:cNvPr>
          <p:cNvSpPr txBox="1"/>
          <p:nvPr/>
        </p:nvSpPr>
        <p:spPr>
          <a:xfrm>
            <a:off x="4689467" y="2132856"/>
            <a:ext cx="4345317" cy="1823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&lt; 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출력결과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설명 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&gt;</a:t>
            </a:r>
          </a:p>
          <a:p>
            <a:pPr defTabSz="685800">
              <a:lnSpc>
                <a:spcPct val="150000"/>
              </a:lnSpc>
            </a:pP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 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거리유사도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 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+ </a:t>
            </a:r>
            <a:r>
              <a:rPr lang="en-US" altLang="ko-KR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OpenCV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의 예측 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: 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광고일 확률 </a:t>
            </a:r>
            <a:endParaRPr lang="en-US" altLang="ko-KR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 CNN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의 예측 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: </a:t>
            </a:r>
            <a:r>
              <a:rPr lang="ko-KR" altLang="en-US" sz="1500" dirty="0" err="1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예측률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 표시</a:t>
            </a:r>
            <a:endParaRPr lang="en-US" altLang="ko-KR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  <a:p>
            <a:pPr defTabSz="685800">
              <a:lnSpc>
                <a:spcPct val="150000"/>
              </a:lnSpc>
            </a:pPr>
            <a:endParaRPr lang="en-US" altLang="ko-KR" sz="15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>
              <a:lnSpc>
                <a:spcPct val="150000"/>
              </a:lnSpc>
            </a:pP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- 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속할 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‘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좋아요</a:t>
            </a:r>
            <a:r>
              <a:rPr lang="en-US" altLang="ko-KR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’ </a:t>
            </a:r>
            <a:r>
              <a:rPr lang="ko-KR" altLang="en-US" sz="15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범주 예측과 그에 따른 확률</a:t>
            </a:r>
          </a:p>
        </p:txBody>
      </p:sp>
      <p:pic>
        <p:nvPicPr>
          <p:cNvPr id="6" name="그림 5" descr="방, 다채로운이(가) 표시된 사진&#10;&#10;매우 높은 신뢰도로 생성된 설명">
            <a:extLst>
              <a:ext uri="{FF2B5EF4-FFF2-40B4-BE49-F238E27FC236}">
                <a16:creationId xmlns:a16="http://schemas.microsoft.com/office/drawing/2014/main" id="{287477E9-4F18-404E-9EA4-CD2908337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2856"/>
            <a:ext cx="4359292" cy="3807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59211C-886C-4683-B0B8-C942B3611838}"/>
              </a:ext>
            </a:extLst>
          </p:cNvPr>
          <p:cNvSpPr txBox="1"/>
          <p:nvPr/>
        </p:nvSpPr>
        <p:spPr>
          <a:xfrm>
            <a:off x="200212" y="1083386"/>
            <a:ext cx="4790094" cy="38087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685800"/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추가로 </a:t>
            </a:r>
            <a:r>
              <a:rPr lang="en-US" altLang="ko-KR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15</a:t>
            </a:r>
            <a:r>
              <a:rPr lang="ko-KR" altLang="en-US" sz="1875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/>
                <a:cs typeface="함초롬돋움" panose="02030504000101010101" pitchFamily="18" charset="-127"/>
              </a:rPr>
              <a:t>장의 이미지를 가져와서 모델 검증</a:t>
            </a:r>
            <a:endParaRPr lang="en-US" altLang="ko-KR" sz="1875" dirty="0">
              <a:solidFill>
                <a:prstClr val="white"/>
              </a:solidFill>
              <a:latin typeface="함초롬돋움" panose="02030504000101010101" pitchFamily="18" charset="-127"/>
              <a:ea typeface="함초롬돋움"/>
              <a:cs typeface="함초롬돋움" panose="02030504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FB062C-2E0A-47D2-9B8F-2C303EE94108}"/>
              </a:ext>
            </a:extLst>
          </p:cNvPr>
          <p:cNvSpPr txBox="1"/>
          <p:nvPr/>
        </p:nvSpPr>
        <p:spPr>
          <a:xfrm>
            <a:off x="4710471" y="5187866"/>
            <a:ext cx="74571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 : </a:t>
            </a:r>
            <a:r>
              <a:rPr lang="ko-KR" altLang="en-US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광고</a:t>
            </a:r>
            <a:endParaRPr lang="en-US" altLang="ko-KR" sz="105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 : </a:t>
            </a:r>
            <a:r>
              <a:rPr lang="ko-KR" altLang="en-US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</a:t>
            </a:r>
            <a:endParaRPr lang="en-US" altLang="ko-KR" sz="105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defTabSz="685800"/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N : </a:t>
            </a:r>
            <a:r>
              <a:rPr lang="ko-KR" altLang="en-US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음식</a:t>
            </a:r>
            <a:r>
              <a:rPr lang="en-US" altLang="ko-KR" sz="105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X</a:t>
            </a:r>
            <a:endParaRPr lang="ko-KR" altLang="en-US" sz="105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3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5369CD3-24B5-4738-A415-E7CDB43BA6BF}"/>
              </a:ext>
            </a:extLst>
          </p:cNvPr>
          <p:cNvSpPr/>
          <p:nvPr/>
        </p:nvSpPr>
        <p:spPr>
          <a:xfrm>
            <a:off x="205041" y="1556792"/>
            <a:ext cx="8675635" cy="5301208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930890-CFF9-484B-8F94-C5B45E60D0F8}"/>
              </a:ext>
            </a:extLst>
          </p:cNvPr>
          <p:cNvCxnSpPr>
            <a:cxnSpLocks/>
          </p:cNvCxnSpPr>
          <p:nvPr/>
        </p:nvCxnSpPr>
        <p:spPr>
          <a:xfrm>
            <a:off x="200212" y="901420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71D600C-9EE8-4467-B498-23EFDEB41A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88640"/>
            <a:ext cx="653371" cy="681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31FEB2-BE1C-4D79-96C0-217B0FC14CD1}"/>
              </a:ext>
            </a:extLst>
          </p:cNvPr>
          <p:cNvSpPr txBox="1"/>
          <p:nvPr/>
        </p:nvSpPr>
        <p:spPr>
          <a:xfrm>
            <a:off x="695333" y="319117"/>
            <a:ext cx="19127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2100" dirty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결과 및 마무리</a:t>
            </a:r>
          </a:p>
        </p:txBody>
      </p:sp>
      <p:sp>
        <p:nvSpPr>
          <p:cNvPr id="16" name="Google Shape;213;p28">
            <a:extLst>
              <a:ext uri="{FF2B5EF4-FFF2-40B4-BE49-F238E27FC236}">
                <a16:creationId xmlns:a16="http://schemas.microsoft.com/office/drawing/2014/main" id="{462E121E-0C61-4248-A25D-C0E9E5CEE02F}"/>
              </a:ext>
            </a:extLst>
          </p:cNvPr>
          <p:cNvSpPr txBox="1"/>
          <p:nvPr/>
        </p:nvSpPr>
        <p:spPr>
          <a:xfrm>
            <a:off x="415350" y="979071"/>
            <a:ext cx="5025014" cy="37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/>
            <a:r>
              <a:rPr lang="ko-KR" altLang="en-US" sz="2100" b="1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활용 방안</a:t>
            </a:r>
            <a:endParaRPr lang="en-US" altLang="ko-KR" sz="2100" b="1" dirty="0" smtClean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7" name="Google Shape;276;p33">
            <a:extLst>
              <a:ext uri="{FF2B5EF4-FFF2-40B4-BE49-F238E27FC236}">
                <a16:creationId xmlns:a16="http://schemas.microsoft.com/office/drawing/2014/main" id="{EEECADBC-CD54-48EA-9613-B23327E01F79}"/>
              </a:ext>
            </a:extLst>
          </p:cNvPr>
          <p:cNvSpPr txBox="1"/>
          <p:nvPr/>
        </p:nvSpPr>
        <p:spPr>
          <a:xfrm>
            <a:off x="710991" y="2043670"/>
            <a:ext cx="7542548" cy="63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Clr>
                <a:prstClr val="white"/>
              </a:buClr>
            </a:pPr>
            <a:endParaRPr lang="ko-KR" altLang="en-US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358E3-8CD9-44B0-B412-2161829F6B2C}"/>
              </a:ext>
            </a:extLst>
          </p:cNvPr>
          <p:cNvSpPr txBox="1"/>
          <p:nvPr/>
        </p:nvSpPr>
        <p:spPr>
          <a:xfrm>
            <a:off x="764205" y="1991219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ko-KR" altLang="en-US" sz="24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개인 차원</a:t>
            </a:r>
            <a:endParaRPr lang="en-US" altLang="ko-KR" sz="2400" dirty="0" smtClean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731" y="2490363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업로드 할 사진이 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좋아요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얼마나 받을지 </a:t>
            </a:r>
            <a:r>
              <a:rPr lang="ko-KR" altLang="en-US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예측해줌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F358E3-8CD9-44B0-B412-2161829F6B2C}"/>
              </a:ext>
            </a:extLst>
          </p:cNvPr>
          <p:cNvSpPr txBox="1"/>
          <p:nvPr/>
        </p:nvSpPr>
        <p:spPr>
          <a:xfrm>
            <a:off x="764205" y="4187492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ko-KR" altLang="en-US" sz="24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개인 차원</a:t>
            </a:r>
            <a:endParaRPr lang="en-US" altLang="ko-KR" sz="2400" dirty="0" smtClean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3731" y="4677676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광고주가 광고할 때 활용할 수 있음</a:t>
            </a:r>
            <a:r>
              <a:rPr lang="en-US" altLang="ko-KR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44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01FC7E-2E74-455E-A4AD-A875B8333AD6}"/>
              </a:ext>
            </a:extLst>
          </p:cNvPr>
          <p:cNvSpPr/>
          <p:nvPr/>
        </p:nvSpPr>
        <p:spPr>
          <a:xfrm>
            <a:off x="200211" y="1678185"/>
            <a:ext cx="8675635" cy="5229199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algn="ctr" defTabSz="685800">
              <a:buFont typeface="Arial"/>
              <a:buChar char="•"/>
            </a:pPr>
            <a:endParaRPr lang="ko-KR" altLang="en-US" sz="135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4930890-CFF9-484B-8F94-C5B45E60D0F8}"/>
              </a:ext>
            </a:extLst>
          </p:cNvPr>
          <p:cNvCxnSpPr>
            <a:cxnSpLocks/>
          </p:cNvCxnSpPr>
          <p:nvPr/>
        </p:nvCxnSpPr>
        <p:spPr>
          <a:xfrm>
            <a:off x="200212" y="901420"/>
            <a:ext cx="8675635" cy="0"/>
          </a:xfrm>
          <a:prstGeom prst="line">
            <a:avLst/>
          </a:prstGeom>
          <a:ln w="15875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71D600C-9EE8-4467-B498-23EFDEB41A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" y="188640"/>
            <a:ext cx="653371" cy="681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31FEB2-BE1C-4D79-96C0-217B0FC14CD1}"/>
              </a:ext>
            </a:extLst>
          </p:cNvPr>
          <p:cNvSpPr txBox="1"/>
          <p:nvPr/>
        </p:nvSpPr>
        <p:spPr>
          <a:xfrm>
            <a:off x="764206" y="239161"/>
            <a:ext cx="2486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결과 및 마무리</a:t>
            </a:r>
            <a:endParaRPr lang="ko-KR" altLang="en-US" sz="2800" dirty="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DF68EA3-1CCC-44A6-99E9-E6523472C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860699"/>
            <a:ext cx="1044053" cy="42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ko-KR" altLang="en-US" sz="2300" dirty="0">
                <a:solidFill>
                  <a:prstClr val="white"/>
                </a:solidFill>
                <a:latin typeface="맑은 고딕" panose="020F0502020204030204"/>
                <a:ea typeface="맑은 고딕"/>
              </a:rPr>
              <a:t>한계</a:t>
            </a:r>
            <a:endParaRPr lang="ko-KR" altLang="en-US" sz="23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1FADC-6422-4421-8988-8F59C528FE31}"/>
              </a:ext>
            </a:extLst>
          </p:cNvPr>
          <p:cNvSpPr txBox="1"/>
          <p:nvPr/>
        </p:nvSpPr>
        <p:spPr>
          <a:xfrm>
            <a:off x="530223" y="2316927"/>
            <a:ext cx="77509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ko-KR" altLang="en-US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해시태그를 데이터를 수집하였으나 활용하지 못함.</a:t>
            </a:r>
          </a:p>
          <a:p>
            <a:pPr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/>
            </a:endParaRPr>
          </a:p>
          <a:p>
            <a:pPr defTabSz="685800"/>
            <a:r>
              <a:rPr lang="ko-KR" altLang="en-US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 err="1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OpenCV에서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불러온 텍스트 영역에 합이 </a:t>
            </a:r>
            <a:r>
              <a:rPr lang="ko-KR" altLang="en-US" sz="2000" dirty="0" err="1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광고인것과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광고가 </a:t>
            </a:r>
            <a:r>
              <a:rPr lang="ko-KR" altLang="en-US" sz="2000" dirty="0" err="1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아닌것에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차이가 크게 나지 않음.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C55B3-0CA8-4BCC-9E92-8A010232DBC4}"/>
              </a:ext>
            </a:extLst>
          </p:cNvPr>
          <p:cNvSpPr txBox="1"/>
          <p:nvPr/>
        </p:nvSpPr>
        <p:spPr>
          <a:xfrm>
            <a:off x="392813" y="4247922"/>
            <a:ext cx="8172450" cy="9618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/>
            <a:r>
              <a:rPr lang="ko-KR" altLang="en-US" sz="2300" dirty="0">
                <a:solidFill>
                  <a:prstClr val="white"/>
                </a:solidFill>
                <a:latin typeface="맑은 고딕" panose="020F0502020204030204"/>
                <a:ea typeface="맑은 고딕"/>
              </a:rPr>
              <a:t>개선</a:t>
            </a:r>
            <a:endParaRPr lang="en-US" altLang="ko-KR" sz="2300" dirty="0">
              <a:solidFill>
                <a:prstClr val="white"/>
              </a:solidFill>
              <a:latin typeface="맑은 고딕" panose="020F0502020204030204"/>
              <a:ea typeface="맑은 고딕"/>
            </a:endParaRPr>
          </a:p>
          <a:p>
            <a:pPr defTabSz="685800"/>
            <a:r>
              <a:rPr lang="en-US" altLang="ko-KR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- </a:t>
            </a:r>
            <a:r>
              <a:rPr lang="ko-KR" altLang="en-US" sz="2000" dirty="0" err="1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크롤링</a:t>
            </a:r>
            <a:r>
              <a:rPr lang="ko-KR" altLang="en-US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속도를 개선해야 한다</a:t>
            </a:r>
            <a:r>
              <a:rPr lang="en-US" altLang="ko-KR" sz="2000" dirty="0">
                <a:solidFill>
                  <a:prstClr val="white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defTabSz="685800"/>
            <a:r>
              <a:rPr lang="en-US" altLang="ko-KR" sz="1500" dirty="0">
                <a:solidFill>
                  <a:prstClr val="black"/>
                </a:solidFill>
                <a:latin typeface="맑은 고딕" panose="020F0502020204030204"/>
                <a:ea typeface="맑은 고딕"/>
              </a:rPr>
              <a:t> </a:t>
            </a:r>
            <a:endParaRPr lang="ko-KR" altLang="en-US" sz="1500" dirty="0">
              <a:solidFill>
                <a:prstClr val="black"/>
              </a:solidFill>
              <a:latin typeface="맑은 고딕" panose="020F0502020204030204"/>
              <a:ea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223" y="985036"/>
            <a:ext cx="22429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 및 개선점</a:t>
            </a:r>
            <a:endParaRPr lang="ko-KR" altLang="en-US" sz="25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99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2EFB673-8D0D-438C-BA34-7C934A396861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A3E9C4-A0AE-47C4-B556-4EEF947D26A2}"/>
              </a:ext>
            </a:extLst>
          </p:cNvPr>
          <p:cNvGrpSpPr/>
          <p:nvPr/>
        </p:nvGrpSpPr>
        <p:grpSpPr>
          <a:xfrm>
            <a:off x="392908" y="2831306"/>
            <a:ext cx="104597" cy="1195388"/>
            <a:chOff x="1200150" y="1162050"/>
            <a:chExt cx="177800" cy="2032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D84F317-234F-4D82-A442-82415AFE783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0F1508-A631-428A-B0D6-D6612AB7E55E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AC1F88-FFE9-4BEC-BA5A-E30BB8482932}"/>
              </a:ext>
            </a:extLst>
          </p:cNvPr>
          <p:cNvGrpSpPr/>
          <p:nvPr/>
        </p:nvGrpSpPr>
        <p:grpSpPr>
          <a:xfrm>
            <a:off x="912026" y="2831306"/>
            <a:ext cx="104597" cy="1195388"/>
            <a:chOff x="1200150" y="1162050"/>
            <a:chExt cx="177800" cy="2032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9EFD7-56DD-4066-9463-B02425F8BE29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EDFE236-B6D0-4B4E-B4B9-C17DEE1A5632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F85C05-A506-45E5-BE7C-7BC293A148DB}"/>
              </a:ext>
            </a:extLst>
          </p:cNvPr>
          <p:cNvGrpSpPr/>
          <p:nvPr/>
        </p:nvGrpSpPr>
        <p:grpSpPr>
          <a:xfrm>
            <a:off x="1431144" y="2831306"/>
            <a:ext cx="104597" cy="1195388"/>
            <a:chOff x="1200150" y="1162050"/>
            <a:chExt cx="177800" cy="2032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A8B490-2032-4514-A3EF-B42133EF2D5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CD251B-C9E5-4596-8B82-8BC5D5DAC105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E32786-95BD-4699-82FC-3B042BF0127F}"/>
              </a:ext>
            </a:extLst>
          </p:cNvPr>
          <p:cNvGrpSpPr/>
          <p:nvPr/>
        </p:nvGrpSpPr>
        <p:grpSpPr>
          <a:xfrm>
            <a:off x="1950261" y="2831306"/>
            <a:ext cx="104597" cy="1195388"/>
            <a:chOff x="1200150" y="1162050"/>
            <a:chExt cx="177800" cy="2032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38B9A-14F2-4CD3-858B-E9F1020429D2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0611E-0A22-41C1-BABC-E7A820BCB0A4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918DB-1E6F-4FE5-9DF8-3C7F29715691}"/>
              </a:ext>
            </a:extLst>
          </p:cNvPr>
          <p:cNvGrpSpPr/>
          <p:nvPr/>
        </p:nvGrpSpPr>
        <p:grpSpPr>
          <a:xfrm>
            <a:off x="2469379" y="2831306"/>
            <a:ext cx="104597" cy="1195388"/>
            <a:chOff x="1200150" y="1162050"/>
            <a:chExt cx="177800" cy="2032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E4CA7D-ABF1-43F0-A0E0-2BB79562010E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37CCAB8-2D7A-44BD-B1E7-07340B85798F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D5073B-C6B5-4B5C-89C5-70F6BE076272}"/>
              </a:ext>
            </a:extLst>
          </p:cNvPr>
          <p:cNvGrpSpPr/>
          <p:nvPr/>
        </p:nvGrpSpPr>
        <p:grpSpPr>
          <a:xfrm>
            <a:off x="2988497" y="2831306"/>
            <a:ext cx="104597" cy="1195388"/>
            <a:chOff x="1200150" y="1162050"/>
            <a:chExt cx="177800" cy="2032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FB64921-EDE0-49F1-B0A5-DBF71D47876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A3201E-7750-429F-BD5A-F1AAFB206AEF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FB2D18-AC94-4350-9310-6C2F2B8D5589}"/>
              </a:ext>
            </a:extLst>
          </p:cNvPr>
          <p:cNvGrpSpPr/>
          <p:nvPr/>
        </p:nvGrpSpPr>
        <p:grpSpPr>
          <a:xfrm>
            <a:off x="3507615" y="2831306"/>
            <a:ext cx="104597" cy="1195388"/>
            <a:chOff x="1200150" y="1162050"/>
            <a:chExt cx="177800" cy="2032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FC08CE7-4EE8-4697-ADDF-5B937036C6AE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29AB07F-60DE-4FF9-872D-E86D5DAC5B8A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92388F-CF6E-4EC6-B190-B203975B27B5}"/>
              </a:ext>
            </a:extLst>
          </p:cNvPr>
          <p:cNvGrpSpPr/>
          <p:nvPr/>
        </p:nvGrpSpPr>
        <p:grpSpPr>
          <a:xfrm>
            <a:off x="4026732" y="2831306"/>
            <a:ext cx="104597" cy="1195388"/>
            <a:chOff x="1200150" y="1162050"/>
            <a:chExt cx="177800" cy="2032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60F410-F57B-43CF-A253-2742FEC64A47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6DBBD57-C7CF-4928-B64D-76EC2466F030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F8C70C-67DC-4B26-AC7C-EAD0507E8F06}"/>
              </a:ext>
            </a:extLst>
          </p:cNvPr>
          <p:cNvGrpSpPr/>
          <p:nvPr/>
        </p:nvGrpSpPr>
        <p:grpSpPr>
          <a:xfrm>
            <a:off x="4545850" y="2831306"/>
            <a:ext cx="104597" cy="1195388"/>
            <a:chOff x="1200150" y="1162050"/>
            <a:chExt cx="177800" cy="20320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CF562A-4857-47C2-8E97-2C4EA739702C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CFD22D-D24D-4047-AD68-AAEAD8796F5A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D9BF366-53CE-4C65-A5D8-872D11068025}"/>
              </a:ext>
            </a:extLst>
          </p:cNvPr>
          <p:cNvGrpSpPr/>
          <p:nvPr/>
        </p:nvGrpSpPr>
        <p:grpSpPr>
          <a:xfrm>
            <a:off x="5064968" y="2831306"/>
            <a:ext cx="104597" cy="1195388"/>
            <a:chOff x="1200150" y="1162050"/>
            <a:chExt cx="177800" cy="2032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16549B-4DAC-4CF0-86FA-C805F732DC6E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505674-CD3D-454A-96EA-8A1E1CF726F0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9FDED31-2272-4B10-A714-B7C59B3B163D}"/>
              </a:ext>
            </a:extLst>
          </p:cNvPr>
          <p:cNvGrpSpPr/>
          <p:nvPr/>
        </p:nvGrpSpPr>
        <p:grpSpPr>
          <a:xfrm>
            <a:off x="5584086" y="2831306"/>
            <a:ext cx="104597" cy="1195388"/>
            <a:chOff x="1200150" y="1162050"/>
            <a:chExt cx="177800" cy="2032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E4F63E-1D24-4E03-B8BD-1266AE9B92EA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5728941-FB62-4950-B860-EE3F15915E55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730CDD-3092-4490-83EC-E4BD5F4D9A4D}"/>
              </a:ext>
            </a:extLst>
          </p:cNvPr>
          <p:cNvGrpSpPr/>
          <p:nvPr/>
        </p:nvGrpSpPr>
        <p:grpSpPr>
          <a:xfrm>
            <a:off x="6103203" y="2831306"/>
            <a:ext cx="104597" cy="1195388"/>
            <a:chOff x="1200150" y="1162050"/>
            <a:chExt cx="177800" cy="203200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63E303B-37ED-4C8E-A11D-B330DEDFCE11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18986A5-A29B-480D-9E24-FB998201B919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E0FBBB-8DFD-4AAD-B265-A96F5CE632ED}"/>
              </a:ext>
            </a:extLst>
          </p:cNvPr>
          <p:cNvGrpSpPr/>
          <p:nvPr/>
        </p:nvGrpSpPr>
        <p:grpSpPr>
          <a:xfrm>
            <a:off x="6622321" y="2831306"/>
            <a:ext cx="104597" cy="1195388"/>
            <a:chOff x="1200150" y="1162050"/>
            <a:chExt cx="177800" cy="20320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ED4B798-2BB0-4303-8BEE-40E87239450A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07832BB-EC3D-421C-B022-D8C57387480F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8826C55-F67C-4ACB-83AD-9D8F53892EC1}"/>
              </a:ext>
            </a:extLst>
          </p:cNvPr>
          <p:cNvGrpSpPr/>
          <p:nvPr/>
        </p:nvGrpSpPr>
        <p:grpSpPr>
          <a:xfrm>
            <a:off x="7141439" y="2831306"/>
            <a:ext cx="104597" cy="1195388"/>
            <a:chOff x="1200150" y="1162050"/>
            <a:chExt cx="177800" cy="20320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307C9B-6E04-41AC-A1E5-3D08AA78771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A54C1BE-330F-44E2-A4CD-6E3B869507FB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50303E1-BF17-4EF0-834A-7D46FA29277D}"/>
              </a:ext>
            </a:extLst>
          </p:cNvPr>
          <p:cNvGrpSpPr/>
          <p:nvPr/>
        </p:nvGrpSpPr>
        <p:grpSpPr>
          <a:xfrm>
            <a:off x="7660557" y="2831306"/>
            <a:ext cx="104597" cy="1195388"/>
            <a:chOff x="1200150" y="1162050"/>
            <a:chExt cx="177800" cy="2032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64FA459-1ACD-4A2A-8D3C-FC60C19F431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B8D906C-C7D1-4C83-9F9E-94F72F6BCFFC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AC2E91-933B-4DEE-BE00-6B4415DC1F1A}"/>
              </a:ext>
            </a:extLst>
          </p:cNvPr>
          <p:cNvGrpSpPr/>
          <p:nvPr/>
        </p:nvGrpSpPr>
        <p:grpSpPr>
          <a:xfrm>
            <a:off x="8179674" y="2831306"/>
            <a:ext cx="104597" cy="1195388"/>
            <a:chOff x="1200150" y="1162050"/>
            <a:chExt cx="177800" cy="20320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857EB26-50B4-4BD8-83A2-7F11CCA58E81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D4FCF0C-2D6F-4319-91EF-456A3BE2C1C1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FA9F9-C265-424E-BF79-B2BAA444634C}"/>
              </a:ext>
            </a:extLst>
          </p:cNvPr>
          <p:cNvGrpSpPr/>
          <p:nvPr/>
        </p:nvGrpSpPr>
        <p:grpSpPr>
          <a:xfrm>
            <a:off x="8698797" y="2831306"/>
            <a:ext cx="104597" cy="1195388"/>
            <a:chOff x="1200150" y="1162050"/>
            <a:chExt cx="177800" cy="20320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64A0EA-C615-451D-9BC2-57A25AB1F5F4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9E2DC47-2FF1-4226-801A-5BF6DA5DB2C5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94CED57-1747-4956-9B08-F046A4076160}"/>
              </a:ext>
            </a:extLst>
          </p:cNvPr>
          <p:cNvGrpSpPr/>
          <p:nvPr/>
        </p:nvGrpSpPr>
        <p:grpSpPr>
          <a:xfrm>
            <a:off x="-119983" y="2831306"/>
            <a:ext cx="104597" cy="1195388"/>
            <a:chOff x="1200150" y="1162050"/>
            <a:chExt cx="177800" cy="20320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299DF9-3267-409C-B545-0CFB85E4053F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0E352E9-0055-416E-AAF5-D4CFF26A89A3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2C32600-DA8D-420C-BEBA-8EF8F77CF8D0}"/>
              </a:ext>
            </a:extLst>
          </p:cNvPr>
          <p:cNvSpPr/>
          <p:nvPr/>
        </p:nvSpPr>
        <p:spPr>
          <a:xfrm>
            <a:off x="0" y="3429000"/>
            <a:ext cx="9144000" cy="21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D95C57-4ADA-4D32-BFB4-5C4EBC22E286}"/>
              </a:ext>
            </a:extLst>
          </p:cNvPr>
          <p:cNvSpPr txBox="1"/>
          <p:nvPr/>
        </p:nvSpPr>
        <p:spPr>
          <a:xfrm>
            <a:off x="1646477" y="3767417"/>
            <a:ext cx="585104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50" spc="225" dirty="0">
                <a:solidFill>
                  <a:schemeClr val="bg1"/>
                </a:solidFill>
                <a:latin typeface="Bebas" pitchFamily="2" charset="0"/>
              </a:rPr>
              <a:t>QUESTION &amp; ANSWER</a:t>
            </a:r>
            <a:endParaRPr lang="ko-KR" altLang="en-US" sz="4050" spc="225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2A31008-6063-4097-BB95-B1AB9981BF57}"/>
              </a:ext>
            </a:extLst>
          </p:cNvPr>
          <p:cNvSpPr txBox="1"/>
          <p:nvPr/>
        </p:nvSpPr>
        <p:spPr>
          <a:xfrm>
            <a:off x="1646477" y="2727431"/>
            <a:ext cx="5851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00" spc="225" dirty="0">
                <a:solidFill>
                  <a:schemeClr val="bg1"/>
                </a:solidFill>
                <a:latin typeface="Bebas" pitchFamily="2" charset="0"/>
              </a:rPr>
              <a:t>IF YOU HAVE ANY QUESTION</a:t>
            </a:r>
            <a:endParaRPr lang="ko-KR" altLang="en-US" sz="900" spc="225" dirty="0">
              <a:solidFill>
                <a:schemeClr val="bg1"/>
              </a:solidFill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08603"/>
      </p:ext>
    </p:extLst>
  </p:cSld>
  <p:clrMapOvr>
    <a:masterClrMapping/>
  </p:clrMapOvr>
  <p:transition spd="slow" advTm="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620000">
                                      <p:cBhvr>
                                        <p:cTn id="6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620000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4620000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4620000">
                                      <p:cBhvr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4620000">
                                      <p:cBhvr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620000">
                                      <p:cBhvr>
                                        <p:cTn id="1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4620000">
                                      <p:cBhvr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4620000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4620000">
                                      <p:cBhvr>
                                        <p:cTn id="2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4620000">
                                      <p:cBhvr>
                                        <p:cTn id="2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4620000">
                                      <p:cBhvr>
                                        <p:cTn id="2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4620000">
                                      <p:cBhvr>
                                        <p:cTn id="2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Rot by="4620000">
                                      <p:cBhvr>
                                        <p:cTn id="3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4620000">
                                      <p:cBhvr>
                                        <p:cTn id="32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Rot by="4620000">
                                      <p:cBhvr>
                                        <p:cTn id="34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4620000">
                                      <p:cBhvr>
                                        <p:cTn id="36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Rot by="4620000">
                                      <p:cBhvr>
                                        <p:cTn id="3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Rot by="4620000">
                                      <p:cBhvr>
                                        <p:cTn id="4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2EFB673-8D0D-438C-BA34-7C934A396861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E866E-7C34-4B0A-80F1-5F0BEE15E96E}"/>
              </a:ext>
            </a:extLst>
          </p:cNvPr>
          <p:cNvSpPr txBox="1"/>
          <p:nvPr/>
        </p:nvSpPr>
        <p:spPr>
          <a:xfrm>
            <a:off x="3059832" y="3244334"/>
            <a:ext cx="28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I want to be a </a:t>
            </a:r>
            <a:r>
              <a:rPr lang="ko-KR" alt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★ </a:t>
            </a:r>
            <a:r>
              <a:rPr lang="en-US" altLang="ko-KR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by your side.</a:t>
            </a:r>
            <a:endParaRPr lang="ko-KR" altLang="en-US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94FB888F-1A20-4354-B2DD-A68EDC839E33}"/>
              </a:ext>
            </a:extLst>
          </p:cNvPr>
          <p:cNvSpPr/>
          <p:nvPr/>
        </p:nvSpPr>
        <p:spPr>
          <a:xfrm>
            <a:off x="4208281" y="3068960"/>
            <a:ext cx="723759" cy="668873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37310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2EFB673-8D0D-438C-BA34-7C934A396861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254799-F586-46F4-88C7-F27ABC138BF2}"/>
              </a:ext>
            </a:extLst>
          </p:cNvPr>
          <p:cNvSpPr/>
          <p:nvPr/>
        </p:nvSpPr>
        <p:spPr>
          <a:xfrm flipH="1">
            <a:off x="498973" y="7230836"/>
            <a:ext cx="46674" cy="21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E8B916-D874-4650-926A-45B70082527D}"/>
              </a:ext>
            </a:extLst>
          </p:cNvPr>
          <p:cNvSpPr/>
          <p:nvPr/>
        </p:nvSpPr>
        <p:spPr>
          <a:xfrm flipH="1">
            <a:off x="1284785" y="7230836"/>
            <a:ext cx="46674" cy="21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A04F8E-7798-4940-8A8A-59793C07D554}"/>
              </a:ext>
            </a:extLst>
          </p:cNvPr>
          <p:cNvSpPr/>
          <p:nvPr/>
        </p:nvSpPr>
        <p:spPr>
          <a:xfrm flipH="1">
            <a:off x="2070598" y="7230836"/>
            <a:ext cx="46674" cy="21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C73A40-9955-421B-8031-F3D8F0D86D48}"/>
              </a:ext>
            </a:extLst>
          </p:cNvPr>
          <p:cNvSpPr/>
          <p:nvPr/>
        </p:nvSpPr>
        <p:spPr>
          <a:xfrm flipH="1">
            <a:off x="3456485" y="7230836"/>
            <a:ext cx="46674" cy="21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648476-3B3B-43EE-911F-3AAA8FC5C06F}"/>
              </a:ext>
            </a:extLst>
          </p:cNvPr>
          <p:cNvSpPr/>
          <p:nvPr/>
        </p:nvSpPr>
        <p:spPr>
          <a:xfrm flipH="1">
            <a:off x="5594168" y="7230836"/>
            <a:ext cx="46674" cy="21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F9E007-7883-4367-938D-31FE9704B697}"/>
              </a:ext>
            </a:extLst>
          </p:cNvPr>
          <p:cNvSpPr/>
          <p:nvPr/>
        </p:nvSpPr>
        <p:spPr>
          <a:xfrm flipH="1">
            <a:off x="6551431" y="7230836"/>
            <a:ext cx="46674" cy="21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2A9EE7-30E1-4369-BC7B-43DE263D0FD1}"/>
              </a:ext>
            </a:extLst>
          </p:cNvPr>
          <p:cNvSpPr/>
          <p:nvPr/>
        </p:nvSpPr>
        <p:spPr>
          <a:xfrm flipH="1">
            <a:off x="7180625" y="7230836"/>
            <a:ext cx="46674" cy="21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1131C6-3C10-40CC-BF7C-13087817EDE9}"/>
              </a:ext>
            </a:extLst>
          </p:cNvPr>
          <p:cNvSpPr/>
          <p:nvPr/>
        </p:nvSpPr>
        <p:spPr>
          <a:xfrm flipH="1">
            <a:off x="8621690" y="7230836"/>
            <a:ext cx="46674" cy="2185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209551-BE77-40A0-8656-DAAAF3C2DB8E}"/>
              </a:ext>
            </a:extLst>
          </p:cNvPr>
          <p:cNvSpPr/>
          <p:nvPr/>
        </p:nvSpPr>
        <p:spPr>
          <a:xfrm flipH="1">
            <a:off x="902290" y="7876494"/>
            <a:ext cx="46674" cy="2496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82BB86-A4A4-403E-94A7-178C858C5DC0}"/>
              </a:ext>
            </a:extLst>
          </p:cNvPr>
          <p:cNvSpPr/>
          <p:nvPr/>
        </p:nvSpPr>
        <p:spPr>
          <a:xfrm flipH="1">
            <a:off x="1704632" y="7876494"/>
            <a:ext cx="46674" cy="2496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746167-9D42-4863-A9F7-50F1A86FDBD0}"/>
              </a:ext>
            </a:extLst>
          </p:cNvPr>
          <p:cNvSpPr/>
          <p:nvPr/>
        </p:nvSpPr>
        <p:spPr>
          <a:xfrm flipH="1">
            <a:off x="4208281" y="7876494"/>
            <a:ext cx="46674" cy="2496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AF9396-05D8-4E18-89CE-DD8C25735154}"/>
              </a:ext>
            </a:extLst>
          </p:cNvPr>
          <p:cNvSpPr/>
          <p:nvPr/>
        </p:nvSpPr>
        <p:spPr>
          <a:xfrm flipH="1">
            <a:off x="2740205" y="7876494"/>
            <a:ext cx="46674" cy="2496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9CF7AC-2818-47E1-8A61-987E42E2AEA9}"/>
              </a:ext>
            </a:extLst>
          </p:cNvPr>
          <p:cNvSpPr/>
          <p:nvPr/>
        </p:nvSpPr>
        <p:spPr>
          <a:xfrm flipH="1">
            <a:off x="6231868" y="7876494"/>
            <a:ext cx="46674" cy="2496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5BB38F-91BE-4212-8681-62A43D344C44}"/>
              </a:ext>
            </a:extLst>
          </p:cNvPr>
          <p:cNvSpPr/>
          <p:nvPr/>
        </p:nvSpPr>
        <p:spPr>
          <a:xfrm flipH="1">
            <a:off x="7809821" y="7876494"/>
            <a:ext cx="46674" cy="2496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A53BA-D544-42CE-8ADA-E8BB3F7587A3}"/>
              </a:ext>
            </a:extLst>
          </p:cNvPr>
          <p:cNvSpPr txBox="1"/>
          <p:nvPr/>
        </p:nvSpPr>
        <p:spPr>
          <a:xfrm>
            <a:off x="568780" y="3183835"/>
            <a:ext cx="288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Bebas" pitchFamily="2" charset="0"/>
              </a:rPr>
              <a:t>김수현  </a:t>
            </a:r>
            <a:endParaRPr lang="en-US" altLang="ko-KR" dirty="0">
              <a:solidFill>
                <a:schemeClr val="bg1"/>
              </a:solidFill>
              <a:latin typeface="Bebas" pitchFamily="2" charset="0"/>
            </a:endParaRPr>
          </a:p>
          <a:p>
            <a:pPr algn="dist"/>
            <a:r>
              <a:rPr lang="en-US" altLang="ko-KR" sz="1200" dirty="0">
                <a:solidFill>
                  <a:schemeClr val="bg1"/>
                </a:solidFill>
                <a:latin typeface="Bebas" pitchFamily="2" charset="0"/>
              </a:rPr>
              <a:t>DATA CRAWLER</a:t>
            </a:r>
            <a:endParaRPr lang="ko-KR" altLang="en-US" sz="825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9155E-4802-4A53-85EC-195524F26739}"/>
              </a:ext>
            </a:extLst>
          </p:cNvPr>
          <p:cNvSpPr txBox="1"/>
          <p:nvPr/>
        </p:nvSpPr>
        <p:spPr>
          <a:xfrm>
            <a:off x="1760152" y="4154161"/>
            <a:ext cx="288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Bebas" pitchFamily="2" charset="0"/>
              </a:rPr>
              <a:t>신 한 솔   </a:t>
            </a:r>
            <a:endParaRPr lang="en-US" altLang="ko-KR" dirty="0">
              <a:solidFill>
                <a:schemeClr val="bg1"/>
              </a:solidFill>
              <a:latin typeface="Bebas" pitchFamily="2" charset="0"/>
            </a:endParaRPr>
          </a:p>
          <a:p>
            <a:pPr algn="dist"/>
            <a:r>
              <a:rPr lang="en-US" altLang="ko-KR" sz="1200" dirty="0">
                <a:solidFill>
                  <a:schemeClr val="bg1"/>
                </a:solidFill>
                <a:latin typeface="Bebas" pitchFamily="2" charset="0"/>
              </a:rPr>
              <a:t>DATA ANALYST</a:t>
            </a:r>
            <a:endParaRPr lang="ko-KR" altLang="en-US" sz="1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2B6F4A-2A2E-496E-9E98-C72B007049CD}"/>
              </a:ext>
            </a:extLst>
          </p:cNvPr>
          <p:cNvSpPr txBox="1"/>
          <p:nvPr/>
        </p:nvSpPr>
        <p:spPr>
          <a:xfrm>
            <a:off x="5107578" y="2928371"/>
            <a:ext cx="2887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Bebas" pitchFamily="2" charset="0"/>
              </a:rPr>
              <a:t>조 병 규</a:t>
            </a:r>
            <a:endParaRPr lang="en-US" altLang="ko-KR" dirty="0">
              <a:solidFill>
                <a:schemeClr val="bg1"/>
              </a:solidFill>
              <a:latin typeface="Bebas" pitchFamily="2" charset="0"/>
            </a:endParaRPr>
          </a:p>
          <a:p>
            <a:pPr algn="dist"/>
            <a:r>
              <a:rPr lang="en-US" altLang="ko-KR" sz="1200" dirty="0">
                <a:solidFill>
                  <a:schemeClr val="bg1"/>
                </a:solidFill>
                <a:latin typeface="Bebas" pitchFamily="2" charset="0"/>
              </a:rPr>
              <a:t>PROGRAM DEVELOPER</a:t>
            </a:r>
            <a:endParaRPr lang="ko-KR" altLang="en-US" sz="1200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62F1C631-5369-492A-87FA-D4D901C8B659}"/>
              </a:ext>
            </a:extLst>
          </p:cNvPr>
          <p:cNvSpPr/>
          <p:nvPr/>
        </p:nvSpPr>
        <p:spPr>
          <a:xfrm>
            <a:off x="4208281" y="3068960"/>
            <a:ext cx="723759" cy="668873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7161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-3.7037E-6 L -1.25E-6 -1.50717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-3.7037E-6 L 1.25E-6 -1.50717 " pathEditMode="relative" rAng="0" ptsTypes="AA">
                                      <p:cBhvr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5E-6 -3.7037E-6 L -1.25E-6 -1.5071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-3.7037E-6 L -1.25E-6 -1.50717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3.7037E-6 L -1.25E-6 -1.50717 " pathEditMode="relative" rAng="0" ptsTypes="AA">
                                      <p:cBhvr>
                                        <p:cTn id="14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3.7037E-6 L -1.25E-6 -1.5071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3.7037E-6 L -4.16667E-7 -1.50717 " pathEditMode="relative" rAng="0" ptsTypes="AA">
                                      <p:cBhvr>
                                        <p:cTn id="18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-3.7037E-6 L -1.25E-6 -1.5071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875E-6 7.40741E-7 L -1.875E-6 -1.5071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875E-6 7.40741E-7 L -1.875E-6 -1.50718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1.875E-6 -1.50718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7.40741E-7 L -1.875E-6 -1.50718 " pathEditMode="relative" rAng="0" ptsTypes="AA">
                                      <p:cBhvr>
                                        <p:cTn id="2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875E-6 7.40741E-7 L -1.875E-6 -1.50718 " pathEditMode="relative" rAng="0" ptsTypes="AA">
                                      <p:cBhvr>
                                        <p:cTn id="30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7.40741E-7 L -1.875E-6 -1.50718 " pathEditMode="relative" rAng="0" ptsTypes="AA">
                                      <p:cBhvr>
                                        <p:cTn id="32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37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2222E-6 3.7037E-7 L 0.05295 3.7037E-7 " pathEditMode="relative" rAng="0" ptsTypes="AA">
                                      <p:cBhvr>
                                        <p:cTn id="40" dur="4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10000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animMotion origin="layout" path="M 2.77778E-6 -4.81481E-6 L 0.05295 -4.81481E-6 " pathEditMode="relative" rAng="0" ptsTypes="AA">
                                      <p:cBhvr>
                                        <p:cTn id="48" dur="4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11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3" presetClass="path" presetSubtype="0" accel="100000" fill="hold" grpId="0" nodeType="withEffect">
                                  <p:stCondLst>
                                    <p:cond delay="11600"/>
                                  </p:stCondLst>
                                  <p:childTnLst>
                                    <p:animMotion origin="layout" path="M 5.55556E-7 -1.11111E-6 L 0.05295 -1.11111E-6 " pathEditMode="relative" rAng="0" ptsTypes="AA">
                                      <p:cBhvr>
                                        <p:cTn id="56" dur="4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200"/>
                            </p:stCondLst>
                            <p:childTnLst>
                              <p:par>
                                <p:cTn id="5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19" grpId="1"/>
      <p:bldP spid="19" grpId="2"/>
      <p:bldP spid="21" grpId="0"/>
      <p:bldP spid="21" grpId="1"/>
      <p:bldP spid="21" grpId="2"/>
      <p:bldP spid="22" grpId="0"/>
      <p:bldP spid="22" grpId="1"/>
      <p:bldP spid="22" grpId="2"/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69E44156-507E-4E17-9129-49434E42C929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9" name="EV01276N">
            <a:hlinkClick r:id="" action="ppaction://media"/>
            <a:extLst>
              <a:ext uri="{FF2B5EF4-FFF2-40B4-BE49-F238E27FC236}">
                <a16:creationId xmlns:a16="http://schemas.microsoft.com/office/drawing/2014/main" id="{41BA1BDB-0F6F-41C7-BBBF-FA329926EE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729" y="857250"/>
            <a:ext cx="9292166" cy="570785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A3E9C4-A0AE-47C4-B556-4EEF947D26A2}"/>
              </a:ext>
            </a:extLst>
          </p:cNvPr>
          <p:cNvGrpSpPr/>
          <p:nvPr/>
        </p:nvGrpSpPr>
        <p:grpSpPr>
          <a:xfrm>
            <a:off x="392908" y="4462462"/>
            <a:ext cx="104597" cy="1195388"/>
            <a:chOff x="1200150" y="1162050"/>
            <a:chExt cx="177800" cy="2032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D84F317-234F-4D82-A442-82415AFE783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0F1508-A631-428A-B0D6-D6612AB7E55E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8AC1F88-FFE9-4BEC-BA5A-E30BB8482932}"/>
              </a:ext>
            </a:extLst>
          </p:cNvPr>
          <p:cNvGrpSpPr/>
          <p:nvPr/>
        </p:nvGrpSpPr>
        <p:grpSpPr>
          <a:xfrm>
            <a:off x="912026" y="4462462"/>
            <a:ext cx="104597" cy="1195388"/>
            <a:chOff x="1200150" y="1162050"/>
            <a:chExt cx="177800" cy="2032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9EFD7-56DD-4066-9463-B02425F8BE29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EDFE236-B6D0-4B4E-B4B9-C17DEE1A5632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0F85C05-A506-45E5-BE7C-7BC293A148DB}"/>
              </a:ext>
            </a:extLst>
          </p:cNvPr>
          <p:cNvGrpSpPr/>
          <p:nvPr/>
        </p:nvGrpSpPr>
        <p:grpSpPr>
          <a:xfrm>
            <a:off x="1431144" y="4462462"/>
            <a:ext cx="104597" cy="1195388"/>
            <a:chOff x="1200150" y="1162050"/>
            <a:chExt cx="177800" cy="2032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A8B490-2032-4514-A3EF-B42133EF2D5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CD251B-C9E5-4596-8B82-8BC5D5DAC105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E32786-95BD-4699-82FC-3B042BF0127F}"/>
              </a:ext>
            </a:extLst>
          </p:cNvPr>
          <p:cNvGrpSpPr/>
          <p:nvPr/>
        </p:nvGrpSpPr>
        <p:grpSpPr>
          <a:xfrm>
            <a:off x="1950261" y="4462462"/>
            <a:ext cx="104597" cy="1195388"/>
            <a:chOff x="1200150" y="1162050"/>
            <a:chExt cx="177800" cy="2032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FF38B9A-14F2-4CD3-858B-E9F1020429D2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F0611E-0A22-41C1-BABC-E7A820BCB0A4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C918DB-1E6F-4FE5-9DF8-3C7F29715691}"/>
              </a:ext>
            </a:extLst>
          </p:cNvPr>
          <p:cNvGrpSpPr/>
          <p:nvPr/>
        </p:nvGrpSpPr>
        <p:grpSpPr>
          <a:xfrm>
            <a:off x="2469379" y="4462462"/>
            <a:ext cx="104597" cy="1195388"/>
            <a:chOff x="1200150" y="1162050"/>
            <a:chExt cx="177800" cy="20320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0E4CA7D-ABF1-43F0-A0E0-2BB79562010E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37CCAB8-2D7A-44BD-B1E7-07340B85798F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D5073B-C6B5-4B5C-89C5-70F6BE076272}"/>
              </a:ext>
            </a:extLst>
          </p:cNvPr>
          <p:cNvGrpSpPr/>
          <p:nvPr/>
        </p:nvGrpSpPr>
        <p:grpSpPr>
          <a:xfrm>
            <a:off x="2988497" y="4462462"/>
            <a:ext cx="104597" cy="1195388"/>
            <a:chOff x="1200150" y="1162050"/>
            <a:chExt cx="177800" cy="2032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FB64921-EDE0-49F1-B0A5-DBF71D47876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AA3201E-7750-429F-BD5A-F1AAFB206AEF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BFB2D18-AC94-4350-9310-6C2F2B8D5589}"/>
              </a:ext>
            </a:extLst>
          </p:cNvPr>
          <p:cNvGrpSpPr/>
          <p:nvPr/>
        </p:nvGrpSpPr>
        <p:grpSpPr>
          <a:xfrm>
            <a:off x="3507615" y="4462462"/>
            <a:ext cx="104597" cy="1195388"/>
            <a:chOff x="1200150" y="1162050"/>
            <a:chExt cx="177800" cy="2032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FC08CE7-4EE8-4697-ADDF-5B937036C6AE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29AB07F-60DE-4FF9-872D-E86D5DAC5B8A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392388F-CF6E-4EC6-B190-B203975B27B5}"/>
              </a:ext>
            </a:extLst>
          </p:cNvPr>
          <p:cNvGrpSpPr/>
          <p:nvPr/>
        </p:nvGrpSpPr>
        <p:grpSpPr>
          <a:xfrm>
            <a:off x="4026732" y="4462462"/>
            <a:ext cx="104597" cy="1195388"/>
            <a:chOff x="1200150" y="1162050"/>
            <a:chExt cx="177800" cy="2032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60F410-F57B-43CF-A253-2742FEC64A47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6DBBD57-C7CF-4928-B64D-76EC2466F030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F8C70C-67DC-4B26-AC7C-EAD0507E8F06}"/>
              </a:ext>
            </a:extLst>
          </p:cNvPr>
          <p:cNvGrpSpPr/>
          <p:nvPr/>
        </p:nvGrpSpPr>
        <p:grpSpPr>
          <a:xfrm>
            <a:off x="4545850" y="4462462"/>
            <a:ext cx="104597" cy="1195388"/>
            <a:chOff x="1200150" y="1162050"/>
            <a:chExt cx="177800" cy="20320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5CF562A-4857-47C2-8E97-2C4EA739702C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9CFD22D-D24D-4047-AD68-AAEAD8796F5A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D9BF366-53CE-4C65-A5D8-872D11068025}"/>
              </a:ext>
            </a:extLst>
          </p:cNvPr>
          <p:cNvGrpSpPr/>
          <p:nvPr/>
        </p:nvGrpSpPr>
        <p:grpSpPr>
          <a:xfrm>
            <a:off x="5064968" y="4462462"/>
            <a:ext cx="104597" cy="1195388"/>
            <a:chOff x="1200150" y="1162050"/>
            <a:chExt cx="177800" cy="203200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716549B-4DAC-4CF0-86FA-C805F732DC6E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505674-CD3D-454A-96EA-8A1E1CF726F0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9FDED31-2272-4B10-A714-B7C59B3B163D}"/>
              </a:ext>
            </a:extLst>
          </p:cNvPr>
          <p:cNvGrpSpPr/>
          <p:nvPr/>
        </p:nvGrpSpPr>
        <p:grpSpPr>
          <a:xfrm>
            <a:off x="5584086" y="4462462"/>
            <a:ext cx="104597" cy="1195388"/>
            <a:chOff x="1200150" y="1162050"/>
            <a:chExt cx="177800" cy="2032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9E4F63E-1D24-4E03-B8BD-1266AE9B92EA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5728941-FB62-4950-B860-EE3F15915E55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730CDD-3092-4490-83EC-E4BD5F4D9A4D}"/>
              </a:ext>
            </a:extLst>
          </p:cNvPr>
          <p:cNvGrpSpPr/>
          <p:nvPr/>
        </p:nvGrpSpPr>
        <p:grpSpPr>
          <a:xfrm>
            <a:off x="6103203" y="4462462"/>
            <a:ext cx="104597" cy="1195388"/>
            <a:chOff x="1200150" y="1162050"/>
            <a:chExt cx="177800" cy="203200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63E303B-37ED-4C8E-A11D-B330DEDFCE11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18986A5-A29B-480D-9E24-FB998201B919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E0FBBB-8DFD-4AAD-B265-A96F5CE632ED}"/>
              </a:ext>
            </a:extLst>
          </p:cNvPr>
          <p:cNvGrpSpPr/>
          <p:nvPr/>
        </p:nvGrpSpPr>
        <p:grpSpPr>
          <a:xfrm>
            <a:off x="6622321" y="4462462"/>
            <a:ext cx="104597" cy="1195388"/>
            <a:chOff x="1200150" y="1162050"/>
            <a:chExt cx="177800" cy="20320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ED4B798-2BB0-4303-8BEE-40E87239450A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07832BB-EC3D-421C-B022-D8C57387480F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8826C55-F67C-4ACB-83AD-9D8F53892EC1}"/>
              </a:ext>
            </a:extLst>
          </p:cNvPr>
          <p:cNvGrpSpPr/>
          <p:nvPr/>
        </p:nvGrpSpPr>
        <p:grpSpPr>
          <a:xfrm>
            <a:off x="7141439" y="4462462"/>
            <a:ext cx="104597" cy="1195388"/>
            <a:chOff x="1200150" y="1162050"/>
            <a:chExt cx="177800" cy="20320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307C9B-6E04-41AC-A1E5-3D08AA78771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A54C1BE-330F-44E2-A4CD-6E3B869507FB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50303E1-BF17-4EF0-834A-7D46FA29277D}"/>
              </a:ext>
            </a:extLst>
          </p:cNvPr>
          <p:cNvGrpSpPr/>
          <p:nvPr/>
        </p:nvGrpSpPr>
        <p:grpSpPr>
          <a:xfrm>
            <a:off x="7660557" y="4462462"/>
            <a:ext cx="104597" cy="1195388"/>
            <a:chOff x="1200150" y="1162050"/>
            <a:chExt cx="177800" cy="2032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64FA459-1ACD-4A2A-8D3C-FC60C19F4313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B8D906C-C7D1-4C83-9F9E-94F72F6BCFFC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BAC2E91-933B-4DEE-BE00-6B4415DC1F1A}"/>
              </a:ext>
            </a:extLst>
          </p:cNvPr>
          <p:cNvGrpSpPr/>
          <p:nvPr/>
        </p:nvGrpSpPr>
        <p:grpSpPr>
          <a:xfrm>
            <a:off x="8179674" y="4462462"/>
            <a:ext cx="104597" cy="1195388"/>
            <a:chOff x="1200150" y="1162050"/>
            <a:chExt cx="177800" cy="203200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857EB26-50B4-4BD8-83A2-7F11CCA58E81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D4FCF0C-2D6F-4319-91EF-456A3BE2C1C1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06FA9F9-C265-424E-BF79-B2BAA444634C}"/>
              </a:ext>
            </a:extLst>
          </p:cNvPr>
          <p:cNvGrpSpPr/>
          <p:nvPr/>
        </p:nvGrpSpPr>
        <p:grpSpPr>
          <a:xfrm>
            <a:off x="8698797" y="4462462"/>
            <a:ext cx="104597" cy="1195388"/>
            <a:chOff x="1200150" y="1162050"/>
            <a:chExt cx="177800" cy="20320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564A0EA-C615-451D-9BC2-57A25AB1F5F4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9E2DC47-2FF1-4226-801A-5BF6DA5DB2C5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94CED57-1747-4956-9B08-F046A4076160}"/>
              </a:ext>
            </a:extLst>
          </p:cNvPr>
          <p:cNvGrpSpPr/>
          <p:nvPr/>
        </p:nvGrpSpPr>
        <p:grpSpPr>
          <a:xfrm>
            <a:off x="-119983" y="4462462"/>
            <a:ext cx="104597" cy="1195388"/>
            <a:chOff x="1200150" y="1162050"/>
            <a:chExt cx="177800" cy="20320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F299DF9-3267-409C-B545-0CFB85E4053F}"/>
                </a:ext>
              </a:extLst>
            </p:cNvPr>
            <p:cNvSpPr/>
            <p:nvPr/>
          </p:nvSpPr>
          <p:spPr>
            <a:xfrm>
              <a:off x="1200150" y="1162050"/>
              <a:ext cx="177800" cy="101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0E352E9-0055-416E-AAF5-D4CFF26A89A3}"/>
                </a:ext>
              </a:extLst>
            </p:cNvPr>
            <p:cNvSpPr/>
            <p:nvPr/>
          </p:nvSpPr>
          <p:spPr>
            <a:xfrm>
              <a:off x="1200150" y="2178050"/>
              <a:ext cx="177800" cy="10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9C83EF-2672-4BEC-879B-A64090BF761B}"/>
              </a:ext>
            </a:extLst>
          </p:cNvPr>
          <p:cNvSpPr txBox="1"/>
          <p:nvPr/>
        </p:nvSpPr>
        <p:spPr>
          <a:xfrm>
            <a:off x="1850231" y="3255876"/>
            <a:ext cx="54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latin typeface="Adobe Garamond Pro Bold" panose="02020702060506020403" pitchFamily="18" charset="0"/>
              </a:rPr>
              <a:t>THANKS FOR WATCHING</a:t>
            </a:r>
            <a:endParaRPr lang="ko-KR" altLang="en-US" dirty="0">
              <a:latin typeface="Adobe Garamond Pro Bold" panose="02020702060506020403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7C6157-5D82-4648-A3E6-F90DCF869E9B}"/>
              </a:ext>
            </a:extLst>
          </p:cNvPr>
          <p:cNvSpPr/>
          <p:nvPr/>
        </p:nvSpPr>
        <p:spPr>
          <a:xfrm>
            <a:off x="0" y="5060157"/>
            <a:ext cx="9144000" cy="940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5317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0"/>
    </mc:Choice>
    <mc:Fallback xmlns=""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620000">
                                      <p:cBhvr>
                                        <p:cTn id="6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4620000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4620000">
                                      <p:cBhvr>
                                        <p:cTn id="1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4620000">
                                      <p:cBhvr>
                                        <p:cTn id="1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4620000">
                                      <p:cBhvr>
                                        <p:cTn id="14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620000">
                                      <p:cBhvr>
                                        <p:cTn id="1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4620000">
                                      <p:cBhvr>
                                        <p:cTn id="1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4620000">
                                      <p:cBhvr>
                                        <p:cTn id="2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4620000">
                                      <p:cBhvr>
                                        <p:cTn id="2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4620000">
                                      <p:cBhvr>
                                        <p:cTn id="24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620000">
                                      <p:cBhvr>
                                        <p:cTn id="26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4620000">
                                      <p:cBhvr>
                                        <p:cTn id="2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4620000">
                                      <p:cBhvr>
                                        <p:cTn id="3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4620000">
                                      <p:cBhvr>
                                        <p:cTn id="3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4620000">
                                      <p:cBhvr>
                                        <p:cTn id="34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4620000">
                                      <p:cBhvr>
                                        <p:cTn id="36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4620000">
                                      <p:cBhvr>
                                        <p:cTn id="3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4620000">
                                      <p:cBhvr>
                                        <p:cTn id="40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8333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67873C6E-3636-4040-AC4B-BC9F110B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423" t="943" r="13861" b="2719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2E53511-FF16-4B16-B690-B92FAFD810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255" t="7159"/>
          <a:stretch/>
        </p:blipFill>
        <p:spPr>
          <a:xfrm>
            <a:off x="0" y="203190"/>
            <a:ext cx="9144000" cy="2979716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38DB97A-B76E-4CB1-B9CC-E2226D3E7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71568" y="2228405"/>
            <a:ext cx="2619375" cy="19621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A96C28C2-EEF1-44FA-9669-5E77E06DD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895238" y="4257740"/>
            <a:ext cx="1438275" cy="1314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D74FA16-EF29-4EEA-BABB-4ABE22203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39337" y="4938585"/>
            <a:ext cx="1635920" cy="162594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0B5750E-3EA0-474E-888C-6BDF60C59E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488944" y="2257298"/>
            <a:ext cx="2419350" cy="16192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7D64A61-8534-410E-B198-0303495B34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943484" y="3421884"/>
            <a:ext cx="1685925" cy="81915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2F1C47A8-4BCB-4BB2-8C33-0C986D970B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64245" y="3088509"/>
            <a:ext cx="1362075" cy="7429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E7A15E8-13AC-410A-A41F-12A713CF9B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693896" y="4413060"/>
            <a:ext cx="447675" cy="5524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1D58D18A-3AE8-40FF-BEFB-DF986F0097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6180175" y="4796919"/>
            <a:ext cx="1123950" cy="619125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8762E901-C682-4546-AD71-2AD729BBAF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3230308" y="4138483"/>
            <a:ext cx="1190625" cy="8001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CA89366-D21D-4851-8E4D-FC0B219FF86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4605328" y="4603528"/>
            <a:ext cx="1057275" cy="100965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F98B07BB-CDE4-4FF4-93BD-F6AE5F7B80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500057" y="5683006"/>
            <a:ext cx="1143000" cy="106680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A8BEA5E-7811-4477-977F-388E17B6A95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8215301" y="5930656"/>
            <a:ext cx="419100" cy="28575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FA19C5B-0549-4A42-B5F7-6C63E0C3430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7777151" y="6216408"/>
            <a:ext cx="419100" cy="276225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B28F660-37DE-4EB8-9547-817331CDD7E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7462826" y="401569"/>
            <a:ext cx="628650" cy="685800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BAD30B9B-0AE4-4715-927B-89E53AAD8726}"/>
              </a:ext>
            </a:extLst>
          </p:cNvPr>
          <p:cNvSpPr/>
          <p:nvPr/>
        </p:nvSpPr>
        <p:spPr>
          <a:xfrm>
            <a:off x="1976624" y="1289143"/>
            <a:ext cx="4655282" cy="3598732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66000"/>
                </a:srgbClr>
              </a:gs>
              <a:gs pos="63000">
                <a:srgbClr val="FFFF00">
                  <a:lumMod val="96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084600-83E1-497B-9E1D-60B814A0B3E9}"/>
              </a:ext>
            </a:extLst>
          </p:cNvPr>
          <p:cNvSpPr/>
          <p:nvPr/>
        </p:nvSpPr>
        <p:spPr>
          <a:xfrm>
            <a:off x="5246824" y="2257426"/>
            <a:ext cx="3541577" cy="4618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5E0CEDC-5C20-41E1-820B-124F3383F2B5}"/>
              </a:ext>
            </a:extLst>
          </p:cNvPr>
          <p:cNvGrpSpPr/>
          <p:nvPr/>
        </p:nvGrpSpPr>
        <p:grpSpPr>
          <a:xfrm>
            <a:off x="5143446" y="2569672"/>
            <a:ext cx="3748334" cy="2041808"/>
            <a:chOff x="5143446" y="2412599"/>
            <a:chExt cx="3748334" cy="20418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CC9FFC9-E026-4858-939A-8419E17410C8}"/>
                </a:ext>
              </a:extLst>
            </p:cNvPr>
            <p:cNvGrpSpPr/>
            <p:nvPr/>
          </p:nvGrpSpPr>
          <p:grpSpPr>
            <a:xfrm>
              <a:off x="5143446" y="2496420"/>
              <a:ext cx="3748334" cy="1741739"/>
              <a:chOff x="4854757" y="4695650"/>
              <a:chExt cx="3748334" cy="174173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8DF8BF-E16B-4B82-B220-5F18D812DB30}"/>
                  </a:ext>
                </a:extLst>
              </p:cNvPr>
              <p:cNvSpPr txBox="1"/>
              <p:nvPr/>
            </p:nvSpPr>
            <p:spPr>
              <a:xfrm>
                <a:off x="5998593" y="4695650"/>
                <a:ext cx="146065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600" dirty="0">
                    <a:ln w="28575">
                      <a:noFill/>
                    </a:ln>
                    <a:solidFill>
                      <a:srgbClr val="1F2D5E"/>
                    </a:solidFill>
                    <a:latin typeface="Signatra DEMO" panose="02000506000000020003" pitchFamily="2" charset="0"/>
                  </a:rPr>
                  <a:t>5</a:t>
                </a:r>
                <a:r>
                  <a:rPr lang="ko-KR" altLang="en-US" sz="6600" dirty="0">
                    <a:ln w="28575">
                      <a:noFill/>
                    </a:ln>
                    <a:solidFill>
                      <a:srgbClr val="1F2D5E"/>
                    </a:solidFill>
                    <a:latin typeface="Signatra DEMO" panose="02000506000000020003" pitchFamily="2" charset="0"/>
                  </a:rPr>
                  <a:t>조</a:t>
                </a:r>
                <a:endParaRPr lang="en-US" altLang="ko-KR" sz="6600" dirty="0">
                  <a:ln w="28575">
                    <a:noFill/>
                  </a:ln>
                  <a:solidFill>
                    <a:srgbClr val="1F2D5E"/>
                  </a:solidFill>
                  <a:latin typeface="Signatra DEMO" panose="02000506000000020003" pitchFamily="2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441F13-6C2A-4EA3-9B8A-F3151C809DD0}"/>
                  </a:ext>
                </a:extLst>
              </p:cNvPr>
              <p:cNvSpPr txBox="1"/>
              <p:nvPr/>
            </p:nvSpPr>
            <p:spPr>
              <a:xfrm>
                <a:off x="4854757" y="5329393"/>
                <a:ext cx="3748334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6600" dirty="0">
                    <a:ln w="28575">
                      <a:noFill/>
                    </a:ln>
                    <a:solidFill>
                      <a:srgbClr val="1F2D5E"/>
                    </a:solidFill>
                    <a:latin typeface="Signatra DEMO" panose="02000506000000020003" pitchFamily="2" charset="0"/>
                  </a:rPr>
                  <a:t>Print(JMT)</a:t>
                </a:r>
              </a:p>
            </p:txBody>
          </p:sp>
        </p:grp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63D25034-4130-4EF0-9AAA-1AD9EC945B05}"/>
                </a:ext>
              </a:extLst>
            </p:cNvPr>
            <p:cNvSpPr/>
            <p:nvPr/>
          </p:nvSpPr>
          <p:spPr>
            <a:xfrm>
              <a:off x="5446115" y="4408688"/>
              <a:ext cx="3142991" cy="45719"/>
            </a:xfrm>
            <a:prstGeom prst="roundRect">
              <a:avLst/>
            </a:prstGeom>
            <a:solidFill>
              <a:srgbClr val="1F2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24983E55-33F1-451F-95A8-09D4AC882C8B}"/>
                </a:ext>
              </a:extLst>
            </p:cNvPr>
            <p:cNvSpPr/>
            <p:nvPr/>
          </p:nvSpPr>
          <p:spPr>
            <a:xfrm>
              <a:off x="8215301" y="2412599"/>
              <a:ext cx="341185" cy="341185"/>
            </a:xfrm>
            <a:prstGeom prst="star5">
              <a:avLst/>
            </a:prstGeom>
            <a:solidFill>
              <a:srgbClr val="1F2D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67C4992-3CF5-4E1E-A792-52652AFB86AE}"/>
              </a:ext>
            </a:extLst>
          </p:cNvPr>
          <p:cNvSpPr txBox="1"/>
          <p:nvPr/>
        </p:nvSpPr>
        <p:spPr>
          <a:xfrm>
            <a:off x="5592609" y="4831291"/>
            <a:ext cx="273006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1F2D5E"/>
                </a:solidFill>
                <a:latin typeface="Bebas" pitchFamily="2" charset="0"/>
              </a:rPr>
              <a:t>조병규</a:t>
            </a:r>
            <a:endParaRPr lang="en-US" altLang="ko-KR" sz="2400" dirty="0">
              <a:solidFill>
                <a:srgbClr val="1F2D5E"/>
              </a:solidFill>
              <a:latin typeface="Bebas" pitchFamily="2" charset="0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 err="1">
                <a:solidFill>
                  <a:srgbClr val="1F2D5E"/>
                </a:solidFill>
                <a:latin typeface="Bebas" pitchFamily="2" charset="0"/>
              </a:rPr>
              <a:t>신한솔</a:t>
            </a:r>
            <a:endParaRPr lang="en-US" altLang="ko-KR" sz="2400" dirty="0">
              <a:solidFill>
                <a:srgbClr val="1F2D5E"/>
              </a:solidFill>
              <a:latin typeface="Bebas" pitchFamily="2" charset="0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1F2D5E"/>
                </a:solidFill>
                <a:latin typeface="Bebas" pitchFamily="2" charset="0"/>
              </a:rPr>
              <a:t>김수현</a:t>
            </a:r>
            <a:endParaRPr lang="en-US" altLang="ko-KR" sz="2400" dirty="0">
              <a:solidFill>
                <a:srgbClr val="1F2D5E"/>
              </a:solidFill>
              <a:latin typeface="Bebas" pitchFamily="2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71E6B91-5FD0-40DA-A085-0BE3CFBA76DC}"/>
              </a:ext>
            </a:extLst>
          </p:cNvPr>
          <p:cNvSpPr/>
          <p:nvPr/>
        </p:nvSpPr>
        <p:spPr>
          <a:xfrm>
            <a:off x="-316992" y="657375"/>
            <a:ext cx="2222987" cy="1718464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66000"/>
                </a:srgbClr>
              </a:gs>
              <a:gs pos="63000">
                <a:srgbClr val="FFFF00">
                  <a:lumMod val="96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8C89CF7-5201-4815-B1F7-E833031CF8FB}"/>
              </a:ext>
            </a:extLst>
          </p:cNvPr>
          <p:cNvSpPr/>
          <p:nvPr/>
        </p:nvSpPr>
        <p:spPr>
          <a:xfrm>
            <a:off x="2349015" y="410879"/>
            <a:ext cx="2222987" cy="1718464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66000"/>
                </a:srgbClr>
              </a:gs>
              <a:gs pos="63000">
                <a:srgbClr val="FFFF00">
                  <a:lumMod val="96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01E7988-4E6D-479E-B82C-ECD5D0752778}"/>
              </a:ext>
            </a:extLst>
          </p:cNvPr>
          <p:cNvSpPr/>
          <p:nvPr/>
        </p:nvSpPr>
        <p:spPr>
          <a:xfrm>
            <a:off x="4553474" y="417223"/>
            <a:ext cx="2222987" cy="1718464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66000"/>
                </a:srgbClr>
              </a:gs>
              <a:gs pos="63000">
                <a:srgbClr val="FFFF00">
                  <a:lumMod val="96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0D61BA7-BE72-4C1D-99A7-6B5C210B0D45}"/>
              </a:ext>
            </a:extLst>
          </p:cNvPr>
          <p:cNvSpPr/>
          <p:nvPr/>
        </p:nvSpPr>
        <p:spPr>
          <a:xfrm>
            <a:off x="7257124" y="574844"/>
            <a:ext cx="2222987" cy="1718464"/>
          </a:xfrm>
          <a:prstGeom prst="ellipse">
            <a:avLst/>
          </a:prstGeom>
          <a:gradFill flip="none" rotWithShape="1">
            <a:gsLst>
              <a:gs pos="0">
                <a:srgbClr val="FFFF00">
                  <a:alpha val="66000"/>
                </a:srgbClr>
              </a:gs>
              <a:gs pos="63000">
                <a:srgbClr val="FFFF00">
                  <a:lumMod val="96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4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8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9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54" dur="1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20" fill="hold">
                                          <p:stCondLst>
                                            <p:cond delay="2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20" fill="hold">
                                          <p:stCondLst>
                                            <p:cond delay="4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20" fill="hold">
                                          <p:stCondLst>
                                            <p:cond delay="6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20" fill="hold">
                                          <p:stCondLst>
                                            <p:cond delay="8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20000">
                                      <p:cBhvr>
                                        <p:cTn id="6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20000">
                                      <p:cBhvr>
                                        <p:cTn id="66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120000">
                                      <p:cBhvr>
                                        <p:cTn id="7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7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120000">
                                      <p:cBhvr>
                                        <p:cTn id="8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90" dur="1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340" fill="hold">
                                          <p:stCondLst>
                                            <p:cond delay="34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340" fill="hold">
                                          <p:stCondLst>
                                            <p:cond delay="68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340" fill="hold">
                                          <p:stCondLst>
                                            <p:cond delay="10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340" fill="hold">
                                          <p:stCondLst>
                                            <p:cond delay="13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indefinite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3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6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indefinite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8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9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3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11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6" presetClass="emph" presetSubtype="0" repeatCount="indefinite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7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23" grpId="0" animBg="1"/>
      <p:bldP spid="32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33E62-47B7-4341-8942-7B752C6C7BCA}"/>
              </a:ext>
            </a:extLst>
          </p:cNvPr>
          <p:cNvSpPr txBox="1"/>
          <p:nvPr/>
        </p:nvSpPr>
        <p:spPr>
          <a:xfrm>
            <a:off x="3922064" y="2978877"/>
            <a:ext cx="1569661" cy="9233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</a:t>
            </a:r>
          </a:p>
        </p:txBody>
      </p:sp>
    </p:spTree>
    <p:extLst>
      <p:ext uri="{BB962C8B-B14F-4D97-AF65-F5344CB8AC3E}">
        <p14:creationId xmlns:p14="http://schemas.microsoft.com/office/powerpoint/2010/main" val="368921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33E62-47B7-4341-8942-7B752C6C7BCA}"/>
              </a:ext>
            </a:extLst>
          </p:cNvPr>
          <p:cNvSpPr txBox="1"/>
          <p:nvPr/>
        </p:nvSpPr>
        <p:spPr>
          <a:xfrm>
            <a:off x="3729101" y="2840380"/>
            <a:ext cx="2031326" cy="120032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음식</a:t>
            </a:r>
          </a:p>
        </p:txBody>
      </p:sp>
    </p:spTree>
    <p:extLst>
      <p:ext uri="{BB962C8B-B14F-4D97-AF65-F5344CB8AC3E}">
        <p14:creationId xmlns:p14="http://schemas.microsoft.com/office/powerpoint/2010/main" val="26410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"/>
    </mc:Choice>
    <mc:Fallback xmlns="">
      <p:transition spd="slow" advTm="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190857" y="3163543"/>
            <a:ext cx="2762295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찍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만드는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음식</a:t>
            </a:r>
          </a:p>
        </p:txBody>
      </p:sp>
    </p:spTree>
    <p:extLst>
      <p:ext uri="{BB962C8B-B14F-4D97-AF65-F5344CB8AC3E}">
        <p14:creationId xmlns:p14="http://schemas.microsoft.com/office/powerpoint/2010/main" val="295316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190856" y="3163543"/>
            <a:ext cx="2762296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찍어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드는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음식</a:t>
            </a:r>
          </a:p>
        </p:txBody>
      </p:sp>
    </p:spTree>
    <p:extLst>
      <p:ext uri="{BB962C8B-B14F-4D97-AF65-F5344CB8AC3E}">
        <p14:creationId xmlns:p14="http://schemas.microsoft.com/office/powerpoint/2010/main" val="180773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190859" y="3163543"/>
            <a:ext cx="2762295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찍어보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음식</a:t>
            </a:r>
          </a:p>
        </p:txBody>
      </p:sp>
    </p:spTree>
    <p:extLst>
      <p:ext uri="{BB962C8B-B14F-4D97-AF65-F5344CB8AC3E}">
        <p14:creationId xmlns:p14="http://schemas.microsoft.com/office/powerpoint/2010/main" val="327104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190860" y="3163543"/>
            <a:ext cx="2762296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찍어보자  음식</a:t>
            </a:r>
          </a:p>
        </p:txBody>
      </p:sp>
    </p:spTree>
    <p:extLst>
      <p:ext uri="{BB962C8B-B14F-4D97-AF65-F5344CB8AC3E}">
        <p14:creationId xmlns:p14="http://schemas.microsoft.com/office/powerpoint/2010/main" val="163058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190859" y="3163543"/>
            <a:ext cx="2762296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찍어보자  음식</a:t>
            </a:r>
          </a:p>
        </p:txBody>
      </p:sp>
    </p:spTree>
    <p:extLst>
      <p:ext uri="{BB962C8B-B14F-4D97-AF65-F5344CB8AC3E}">
        <p14:creationId xmlns:p14="http://schemas.microsoft.com/office/powerpoint/2010/main" val="20031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294285-DA5B-46C5-BF61-8E083D37373A}"/>
              </a:ext>
            </a:extLst>
          </p:cNvPr>
          <p:cNvGrpSpPr/>
          <p:nvPr/>
        </p:nvGrpSpPr>
        <p:grpSpPr>
          <a:xfrm>
            <a:off x="1763688" y="1700808"/>
            <a:ext cx="5760638" cy="3168352"/>
            <a:chOff x="5446115" y="2496420"/>
            <a:chExt cx="3445665" cy="316835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F696F5-B1BA-43B6-B6DF-66206A16F461}"/>
                </a:ext>
              </a:extLst>
            </p:cNvPr>
            <p:cNvGrpSpPr/>
            <p:nvPr/>
          </p:nvGrpSpPr>
          <p:grpSpPr>
            <a:xfrm>
              <a:off x="5482287" y="2496420"/>
              <a:ext cx="3409493" cy="3139321"/>
              <a:chOff x="5193598" y="4695650"/>
              <a:chExt cx="3409493" cy="313932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480AA4-221B-4306-A31A-B75ED49D5135}"/>
                  </a:ext>
                </a:extLst>
              </p:cNvPr>
              <p:cNvSpPr txBox="1"/>
              <p:nvPr/>
            </p:nvSpPr>
            <p:spPr>
              <a:xfrm>
                <a:off x="5193598" y="4695650"/>
                <a:ext cx="340949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Def 5</a:t>
                </a:r>
                <a:r>
                  <a:rPr lang="ko-KR" altLang="en-US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조</a:t>
                </a:r>
                <a:r>
                  <a:rPr lang="en-US" altLang="ko-KR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:</a:t>
                </a:r>
              </a:p>
              <a:p>
                <a:r>
                  <a:rPr lang="en-US" altLang="ko-KR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  for JMT in Pic:</a:t>
                </a:r>
              </a:p>
              <a:p>
                <a:r>
                  <a:rPr lang="en-US" altLang="ko-KR" sz="6600" dirty="0">
                    <a:ln w="28575">
                      <a:noFill/>
                    </a:ln>
                    <a:solidFill>
                      <a:schemeClr val="bg1"/>
                    </a:solidFill>
                    <a:latin typeface="Signatra DEMO" panose="02000506000000020003" pitchFamily="2" charset="0"/>
                  </a:rPr>
                  <a:t>    Print(JMT)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37FF41-F254-4CE7-A291-837A464BEB27}"/>
                  </a:ext>
                </a:extLst>
              </p:cNvPr>
              <p:cNvSpPr txBox="1"/>
              <p:nvPr/>
            </p:nvSpPr>
            <p:spPr>
              <a:xfrm>
                <a:off x="6673676" y="5459862"/>
                <a:ext cx="11049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altLang="ko-KR" sz="6600" dirty="0">
                  <a:ln w="28575">
                    <a:noFill/>
                  </a:ln>
                  <a:solidFill>
                    <a:schemeClr val="bg1"/>
                  </a:solidFill>
                  <a:latin typeface="Signatra DEMO" panose="02000506000000020003" pitchFamily="2" charset="0"/>
                </a:endParaRPr>
              </a:p>
            </p:txBody>
          </p:sp>
        </p:grp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B1F49B9-FF46-40BF-A19B-46514415FE0D}"/>
                </a:ext>
              </a:extLst>
            </p:cNvPr>
            <p:cNvSpPr/>
            <p:nvPr/>
          </p:nvSpPr>
          <p:spPr>
            <a:xfrm>
              <a:off x="5446115" y="5619053"/>
              <a:ext cx="3445665" cy="4571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6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"/>
    </mc:Choice>
    <mc:Fallback xmlns="">
      <p:transition spd="slow" advTm="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453750" y="3163543"/>
            <a:ext cx="2236511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소개하는</a:t>
            </a:r>
          </a:p>
        </p:txBody>
      </p:sp>
    </p:spTree>
    <p:extLst>
      <p:ext uri="{BB962C8B-B14F-4D97-AF65-F5344CB8AC3E}">
        <p14:creationId xmlns:p14="http://schemas.microsoft.com/office/powerpoint/2010/main" val="288802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8A2E4-C812-42FE-8F31-6B6742955A83}"/>
              </a:ext>
            </a:extLst>
          </p:cNvPr>
          <p:cNvSpPr txBox="1"/>
          <p:nvPr/>
        </p:nvSpPr>
        <p:spPr>
          <a:xfrm>
            <a:off x="3944270" y="3048126"/>
            <a:ext cx="1255473" cy="7848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</a:t>
            </a:r>
            <a:endParaRPr lang="ko-KR" altLang="en-US" sz="4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4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981133" y="3071212"/>
            <a:ext cx="1181734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픽 쳐 왕</a:t>
            </a:r>
            <a:endParaRPr lang="en-US" altLang="ko-KR" sz="2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58’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Motion Graphics - CV">
            <a:hlinkClick r:id="" action="ppaction://media"/>
            <a:extLst>
              <a:ext uri="{FF2B5EF4-FFF2-40B4-BE49-F238E27FC236}">
                <a16:creationId xmlns:a16="http://schemas.microsoft.com/office/drawing/2014/main" id="{B86BAD77-02ED-44B1-9CD8-0A6FBA270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3400" y="-120559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5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094954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무려</a:t>
            </a:r>
          </a:p>
        </p:txBody>
      </p:sp>
    </p:spTree>
    <p:extLst>
      <p:ext uri="{BB962C8B-B14F-4D97-AF65-F5344CB8AC3E}">
        <p14:creationId xmlns:p14="http://schemas.microsoft.com/office/powerpoint/2010/main" val="187476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5EEB17-CB13-4928-8F2F-1817C0C68FD8}"/>
              </a:ext>
            </a:extLst>
          </p:cNvPr>
          <p:cNvSpPr txBox="1"/>
          <p:nvPr/>
        </p:nvSpPr>
        <p:spPr>
          <a:xfrm>
            <a:off x="4077176" y="-23614157"/>
            <a:ext cx="405881" cy="2363724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endParaRPr lang="en-US" altLang="ko-KR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00F16-5D18-49D3-B68A-EB6A5E76608D}"/>
              </a:ext>
            </a:extLst>
          </p:cNvPr>
          <p:cNvSpPr txBox="1"/>
          <p:nvPr/>
        </p:nvSpPr>
        <p:spPr>
          <a:xfrm>
            <a:off x="4440496" y="6000750"/>
            <a:ext cx="405881" cy="2363724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endParaRPr lang="en-US" altLang="ko-KR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4BACCA-9F90-4AFD-A9B8-940CA2F66FED}"/>
              </a:ext>
            </a:extLst>
          </p:cNvPr>
          <p:cNvGrpSpPr/>
          <p:nvPr/>
        </p:nvGrpSpPr>
        <p:grpSpPr>
          <a:xfrm>
            <a:off x="12689" y="-387424"/>
            <a:ext cx="9144000" cy="7992887"/>
            <a:chOff x="0" y="-1755576"/>
            <a:chExt cx="12192000" cy="106571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DD5F151-7A05-4795-91FD-AC7E01FD1528}"/>
                </a:ext>
              </a:extLst>
            </p:cNvPr>
            <p:cNvSpPr/>
            <p:nvPr/>
          </p:nvSpPr>
          <p:spPr>
            <a:xfrm>
              <a:off x="0" y="-1755576"/>
              <a:ext cx="12192000" cy="4790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DFBBA7-0E8A-438D-9271-3EC9FC582A06}"/>
                </a:ext>
              </a:extLst>
            </p:cNvPr>
            <p:cNvSpPr/>
            <p:nvPr/>
          </p:nvSpPr>
          <p:spPr>
            <a:xfrm>
              <a:off x="0" y="3562349"/>
              <a:ext cx="12192000" cy="5339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89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44444E-6 0.05695 L 4.44444E-6 2.96343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816 0.06875 L -0.00816 -2.88588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066097" y="3163543"/>
            <a:ext cx="1011816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58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20101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094954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동안</a:t>
            </a:r>
          </a:p>
        </p:txBody>
      </p:sp>
    </p:spTree>
    <p:extLst>
      <p:ext uri="{BB962C8B-B14F-4D97-AF65-F5344CB8AC3E}">
        <p14:creationId xmlns:p14="http://schemas.microsoft.com/office/powerpoint/2010/main" val="25683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094954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쉴틈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7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710233" y="3163543"/>
            <a:ext cx="172354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쉴틈없이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56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710234" y="3163543"/>
            <a:ext cx="172354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펼쳐지는</a:t>
            </a:r>
          </a:p>
        </p:txBody>
      </p:sp>
    </p:spTree>
    <p:extLst>
      <p:ext uri="{BB962C8B-B14F-4D97-AF65-F5344CB8AC3E}">
        <p14:creationId xmlns:p14="http://schemas.microsoft.com/office/powerpoint/2010/main" val="10612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325513" y="3163543"/>
            <a:ext cx="2492991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프리젠테이션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79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287313" y="3163543"/>
            <a:ext cx="56938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</a:p>
        </p:txBody>
      </p:sp>
    </p:spTree>
    <p:extLst>
      <p:ext uri="{BB962C8B-B14F-4D97-AF65-F5344CB8AC3E}">
        <p14:creationId xmlns:p14="http://schemas.microsoft.com/office/powerpoint/2010/main" val="193967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774353" y="3163543"/>
            <a:ext cx="1595310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</a:t>
            </a:r>
          </a:p>
        </p:txBody>
      </p:sp>
    </p:spTree>
    <p:extLst>
      <p:ext uri="{BB962C8B-B14F-4D97-AF65-F5344CB8AC3E}">
        <p14:creationId xmlns:p14="http://schemas.microsoft.com/office/powerpoint/2010/main" val="162586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988787" y="3163543"/>
            <a:ext cx="133882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이것은</a:t>
            </a:r>
          </a:p>
        </p:txBody>
      </p:sp>
    </p:spTree>
    <p:extLst>
      <p:ext uri="{BB962C8B-B14F-4D97-AF65-F5344CB8AC3E}">
        <p14:creationId xmlns:p14="http://schemas.microsoft.com/office/powerpoint/2010/main" val="12703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133155" y="3163543"/>
            <a:ext cx="2877711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 시작해</a:t>
            </a:r>
          </a:p>
        </p:txBody>
      </p:sp>
    </p:spTree>
    <p:extLst>
      <p:ext uri="{BB962C8B-B14F-4D97-AF65-F5344CB8AC3E}">
        <p14:creationId xmlns:p14="http://schemas.microsoft.com/office/powerpoint/2010/main" val="26077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2556073" y="3163543"/>
            <a:ext cx="4031874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 </a:t>
            </a:r>
            <a:r>
              <a:rPr lang="ko-KR" altLang="en-US" sz="3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시작해볼게요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36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2556073" y="3163543"/>
            <a:ext cx="4031874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 </a:t>
            </a:r>
            <a:r>
              <a:rPr lang="ko-KR" altLang="en-US" sz="3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시작해볼게요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3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2379734" y="3048127"/>
            <a:ext cx="4384534" cy="7848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DON’T</a:t>
            </a:r>
            <a:r>
              <a:rPr lang="ko-KR" altLang="en-US" sz="45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sz="45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BLINK</a:t>
            </a:r>
            <a:endParaRPr lang="ko-KR" altLang="en-US" sz="4500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4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39111" y="-4546513"/>
            <a:ext cx="8465780" cy="1740476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12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12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5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26E0614-9098-476E-9F5F-98F14A5336BA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1046035" y="-3784513"/>
            <a:ext cx="7051930" cy="1445011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93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93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44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1046035" y="-3784513"/>
            <a:ext cx="7051930" cy="1445011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933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933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5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0F847C-8E57-4CB5-9453-181979B908A9}"/>
              </a:ext>
            </a:extLst>
          </p:cNvPr>
          <p:cNvSpPr txBox="1"/>
          <p:nvPr/>
        </p:nvSpPr>
        <p:spPr>
          <a:xfrm>
            <a:off x="1569704" y="2436421"/>
            <a:ext cx="6004592" cy="200824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245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START</a:t>
            </a:r>
            <a:endParaRPr lang="ko-KR" altLang="en-US" sz="1245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80E5A6-2672-4A18-9C2A-9B068B2E6769}"/>
              </a:ext>
            </a:extLst>
          </p:cNvPr>
          <p:cNvSpPr/>
          <p:nvPr/>
        </p:nvSpPr>
        <p:spPr>
          <a:xfrm>
            <a:off x="0" y="-459432"/>
            <a:ext cx="9144000" cy="7920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3996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23F823-B86C-460C-8608-25BF69D6AAB7}"/>
              </a:ext>
            </a:extLst>
          </p:cNvPr>
          <p:cNvSpPr txBox="1"/>
          <p:nvPr/>
        </p:nvSpPr>
        <p:spPr>
          <a:xfrm>
            <a:off x="3710239" y="3163543"/>
            <a:ext cx="172354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영어로는</a:t>
            </a:r>
          </a:p>
        </p:txBody>
      </p:sp>
    </p:spTree>
    <p:extLst>
      <p:ext uri="{BB962C8B-B14F-4D97-AF65-F5344CB8AC3E}">
        <p14:creationId xmlns:p14="http://schemas.microsoft.com/office/powerpoint/2010/main" val="39811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228603" y="3255875"/>
            <a:ext cx="8772525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I CAN SHOW THE FOOD</a:t>
            </a:r>
            <a:endParaRPr lang="ko-KR" altLang="en-US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72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094950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</a:t>
            </a:r>
          </a:p>
        </p:txBody>
      </p:sp>
    </p:spTree>
    <p:extLst>
      <p:ext uri="{BB962C8B-B14F-4D97-AF65-F5344CB8AC3E}">
        <p14:creationId xmlns:p14="http://schemas.microsoft.com/office/powerpoint/2010/main" val="2176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704852" y="3255875"/>
            <a:ext cx="7734301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I CAN SHOW THE FOOD</a:t>
            </a:r>
            <a:endParaRPr lang="ko-KR" altLang="en-US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12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1771650" y="3255875"/>
            <a:ext cx="5600700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I CAN SHOW THE FOOD</a:t>
            </a:r>
            <a:endParaRPr lang="ko-KR" altLang="en-US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7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2471740" y="3255875"/>
            <a:ext cx="4200525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I CAN SHOW THE FOOD</a:t>
            </a:r>
            <a:endParaRPr lang="ko-KR" altLang="en-US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1DB8D0-943F-445C-878C-D3A7148528BA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2471740" y="3255875"/>
            <a:ext cx="4200525" cy="36933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I CAN SHOW THE FOOD</a:t>
            </a:r>
            <a:endParaRPr lang="ko-KR" altLang="en-US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15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1DB8D0-943F-445C-878C-D3A7148528BA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084FA-B19F-4217-B54E-364D3F7B0F56}"/>
              </a:ext>
            </a:extLst>
          </p:cNvPr>
          <p:cNvSpPr txBox="1"/>
          <p:nvPr/>
        </p:nvSpPr>
        <p:spPr>
          <a:xfrm>
            <a:off x="3710241" y="3163543"/>
            <a:ext cx="172354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한글로는</a:t>
            </a:r>
          </a:p>
        </p:txBody>
      </p:sp>
    </p:spTree>
    <p:extLst>
      <p:ext uri="{BB962C8B-B14F-4D97-AF65-F5344CB8AC3E}">
        <p14:creationId xmlns:p14="http://schemas.microsoft.com/office/powerpoint/2010/main" val="167982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1DB8D0-943F-445C-878C-D3A7148528BA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084FA-B19F-4217-B54E-364D3F7B0F56}"/>
              </a:ext>
            </a:extLst>
          </p:cNvPr>
          <p:cNvSpPr txBox="1"/>
          <p:nvPr/>
        </p:nvSpPr>
        <p:spPr>
          <a:xfrm>
            <a:off x="2940798" y="3163543"/>
            <a:ext cx="3262433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아이캔쇼우더푸드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2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1DB8D0-943F-445C-878C-D3A7148528BA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084FA-B19F-4217-B54E-364D3F7B0F56}"/>
              </a:ext>
            </a:extLst>
          </p:cNvPr>
          <p:cNvSpPr txBox="1"/>
          <p:nvPr/>
        </p:nvSpPr>
        <p:spPr>
          <a:xfrm>
            <a:off x="3517880" y="3163543"/>
            <a:ext cx="210826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해석하자면</a:t>
            </a:r>
          </a:p>
        </p:txBody>
      </p:sp>
    </p:spTree>
    <p:extLst>
      <p:ext uri="{BB962C8B-B14F-4D97-AF65-F5344CB8AC3E}">
        <p14:creationId xmlns:p14="http://schemas.microsoft.com/office/powerpoint/2010/main" val="35965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"/>
    </mc:Choice>
    <mc:Fallback xmlns="">
      <p:transition spd="slow" advTm="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4094959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나는</a:t>
            </a:r>
          </a:p>
        </p:txBody>
      </p:sp>
    </p:spTree>
    <p:extLst>
      <p:ext uri="{BB962C8B-B14F-4D97-AF65-F5344CB8AC3E}">
        <p14:creationId xmlns:p14="http://schemas.microsoft.com/office/powerpoint/2010/main" val="20078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3450553" y="3163543"/>
            <a:ext cx="2242922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나는 음식을</a:t>
            </a:r>
          </a:p>
        </p:txBody>
      </p:sp>
    </p:spTree>
    <p:extLst>
      <p:ext uri="{BB962C8B-B14F-4D97-AF65-F5344CB8AC3E}">
        <p14:creationId xmlns:p14="http://schemas.microsoft.com/office/powerpoint/2010/main" val="227898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2998504" y="3163543"/>
            <a:ext cx="3147015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나는 음식을 보여</a:t>
            </a:r>
          </a:p>
        </p:txBody>
      </p:sp>
    </p:spTree>
    <p:extLst>
      <p:ext uri="{BB962C8B-B14F-4D97-AF65-F5344CB8AC3E}">
        <p14:creationId xmlns:p14="http://schemas.microsoft.com/office/powerpoint/2010/main" val="2843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032CF5-4BB4-4B6C-A7B9-531E732DD26B}"/>
              </a:ext>
            </a:extLst>
          </p:cNvPr>
          <p:cNvSpPr txBox="1"/>
          <p:nvPr/>
        </p:nvSpPr>
        <p:spPr>
          <a:xfrm>
            <a:off x="3573890" y="3163543"/>
            <a:ext cx="133882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이것은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62D65-670D-4702-A401-C27467968E72}"/>
              </a:ext>
            </a:extLst>
          </p:cNvPr>
          <p:cNvSpPr txBox="1"/>
          <p:nvPr/>
        </p:nvSpPr>
        <p:spPr>
          <a:xfrm>
            <a:off x="4740318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</a:t>
            </a:r>
          </a:p>
        </p:txBody>
      </p:sp>
    </p:spTree>
    <p:extLst>
      <p:ext uri="{BB962C8B-B14F-4D97-AF65-F5344CB8AC3E}">
        <p14:creationId xmlns:p14="http://schemas.microsoft.com/office/powerpoint/2010/main" val="144137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2094415" y="3163543"/>
            <a:ext cx="4955203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나는 음식을 보여줄 수 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D009C6-1BC4-46AC-B56E-EAD8A76ED631}"/>
              </a:ext>
            </a:extLst>
          </p:cNvPr>
          <p:cNvSpPr/>
          <p:nvPr/>
        </p:nvSpPr>
        <p:spPr>
          <a:xfrm>
            <a:off x="-3204864" y="2669791"/>
            <a:ext cx="4980215" cy="104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206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E-6 -7.40741E-7 L 0.59879 -7.40741E-7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3902600" y="3163543"/>
            <a:ext cx="133882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</a:t>
            </a:r>
          </a:p>
        </p:txBody>
      </p:sp>
    </p:spTree>
    <p:extLst>
      <p:ext uri="{BB962C8B-B14F-4D97-AF65-F5344CB8AC3E}">
        <p14:creationId xmlns:p14="http://schemas.microsoft.com/office/powerpoint/2010/main" val="8865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3614045" y="3048127"/>
            <a:ext cx="1915910" cy="7848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</a:t>
            </a:r>
          </a:p>
        </p:txBody>
      </p:sp>
    </p:spTree>
    <p:extLst>
      <p:ext uri="{BB962C8B-B14F-4D97-AF65-F5344CB8AC3E}">
        <p14:creationId xmlns:p14="http://schemas.microsoft.com/office/powerpoint/2010/main" val="245846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3210091" y="2886544"/>
            <a:ext cx="2723823" cy="110799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</a:t>
            </a:r>
          </a:p>
        </p:txBody>
      </p:sp>
    </p:spTree>
    <p:extLst>
      <p:ext uri="{BB962C8B-B14F-4D97-AF65-F5344CB8AC3E}">
        <p14:creationId xmlns:p14="http://schemas.microsoft.com/office/powerpoint/2010/main" val="18298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4094961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4A1F2-431E-42AA-AB58-532115E96D6D}"/>
              </a:ext>
            </a:extLst>
          </p:cNvPr>
          <p:cNvSpPr txBox="1"/>
          <p:nvPr/>
        </p:nvSpPr>
        <p:spPr>
          <a:xfrm>
            <a:off x="4398847" y="3140459"/>
            <a:ext cx="1454244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EASY</a:t>
            </a:r>
            <a:endParaRPr lang="ko-KR" altLang="en-US" sz="33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3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06302 -0.00162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3710229" y="3163543"/>
            <a:ext cx="172354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간단하게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4A1F2-431E-42AA-AB58-532115E96D6D}"/>
              </a:ext>
            </a:extLst>
          </p:cNvPr>
          <p:cNvSpPr txBox="1"/>
          <p:nvPr/>
        </p:nvSpPr>
        <p:spPr>
          <a:xfrm>
            <a:off x="2757782" y="3140459"/>
            <a:ext cx="1949573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SIMPLE</a:t>
            </a:r>
            <a:endParaRPr lang="ko-KR" altLang="en-US" sz="3300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66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79 0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3902601" y="3163543"/>
            <a:ext cx="133882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맛있게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4A1F2-431E-42AA-AB58-532115E96D6D}"/>
              </a:ext>
            </a:extLst>
          </p:cNvPr>
          <p:cNvSpPr txBox="1"/>
          <p:nvPr/>
        </p:nvSpPr>
        <p:spPr>
          <a:xfrm>
            <a:off x="3740014" y="3140968"/>
            <a:ext cx="2771913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DELICIOUS</a:t>
            </a:r>
            <a:endParaRPr lang="ko-KR" altLang="en-US" sz="33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5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-0.14635 -0.00162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26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3710229" y="3163543"/>
            <a:ext cx="172354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매력적인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4A1F2-431E-42AA-AB58-532115E96D6D}"/>
              </a:ext>
            </a:extLst>
          </p:cNvPr>
          <p:cNvSpPr txBox="1"/>
          <p:nvPr/>
        </p:nvSpPr>
        <p:spPr>
          <a:xfrm>
            <a:off x="1694217" y="3188876"/>
            <a:ext cx="3597716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ATTRACTABLE</a:t>
            </a:r>
            <a:endParaRPr lang="ko-KR" altLang="en-US" sz="3300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01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088 L 0.17326 0.0088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7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3258195" y="3163543"/>
            <a:ext cx="2627643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사진같은 음식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3E82F-ACB0-4C6F-A317-6945323F3F44}"/>
              </a:ext>
            </a:extLst>
          </p:cNvPr>
          <p:cNvSpPr txBox="1"/>
          <p:nvPr/>
        </p:nvSpPr>
        <p:spPr>
          <a:xfrm>
            <a:off x="2045515" y="3332507"/>
            <a:ext cx="5052986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PICTURESQUE FOOD</a:t>
            </a:r>
            <a:endParaRPr lang="ko-KR" altLang="en-US" sz="3300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5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162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4287321" y="3163543"/>
            <a:ext cx="56938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1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032CF5-4BB4-4B6C-A7B9-531E732DD26B}"/>
              </a:ext>
            </a:extLst>
          </p:cNvPr>
          <p:cNvSpPr txBox="1"/>
          <p:nvPr/>
        </p:nvSpPr>
        <p:spPr>
          <a:xfrm>
            <a:off x="3573890" y="3163543"/>
            <a:ext cx="133882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이것은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62D65-670D-4702-A401-C27467968E72}"/>
              </a:ext>
            </a:extLst>
          </p:cNvPr>
          <p:cNvSpPr txBox="1"/>
          <p:nvPr/>
        </p:nvSpPr>
        <p:spPr>
          <a:xfrm>
            <a:off x="4740318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D8E0E-526A-42AB-93F7-B8CD98D1E226}"/>
              </a:ext>
            </a:extLst>
          </p:cNvPr>
          <p:cNvSpPr txBox="1"/>
          <p:nvPr/>
        </p:nvSpPr>
        <p:spPr>
          <a:xfrm>
            <a:off x="3988787" y="3163543"/>
            <a:ext cx="1175322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조의</a:t>
            </a:r>
          </a:p>
        </p:txBody>
      </p:sp>
    </p:spTree>
    <p:extLst>
      <p:ext uri="{BB962C8B-B14F-4D97-AF65-F5344CB8AC3E}">
        <p14:creationId xmlns:p14="http://schemas.microsoft.com/office/powerpoint/2010/main" val="87068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08125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L 0.04548 -3.7037E-7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3190871" y="3163543"/>
            <a:ext cx="2762296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찍을 수 있도록</a:t>
            </a:r>
          </a:p>
        </p:txBody>
      </p:sp>
    </p:spTree>
    <p:extLst>
      <p:ext uri="{BB962C8B-B14F-4D97-AF65-F5344CB8AC3E}">
        <p14:creationId xmlns:p14="http://schemas.microsoft.com/office/powerpoint/2010/main" val="26141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4094949" y="3163543"/>
            <a:ext cx="954107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도움</a:t>
            </a:r>
          </a:p>
        </p:txBody>
      </p:sp>
    </p:spTree>
    <p:extLst>
      <p:ext uri="{BB962C8B-B14F-4D97-AF65-F5344CB8AC3E}">
        <p14:creationId xmlns:p14="http://schemas.microsoft.com/office/powerpoint/2010/main" val="12172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3584394" y="3163543"/>
            <a:ext cx="1975221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Assistance</a:t>
            </a:r>
            <a:endParaRPr lang="ko-KR" altLang="en-US" sz="3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5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3085057" y="3163543"/>
            <a:ext cx="2973892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제공하는 </a:t>
            </a:r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74187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3902588" y="3163543"/>
            <a:ext cx="133882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</a:t>
            </a:r>
          </a:p>
        </p:txBody>
      </p:sp>
    </p:spTree>
    <p:extLst>
      <p:ext uri="{BB962C8B-B14F-4D97-AF65-F5344CB8AC3E}">
        <p14:creationId xmlns:p14="http://schemas.microsoft.com/office/powerpoint/2010/main" val="329640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2620192" y="3163543"/>
            <a:ext cx="3903633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클린한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광고를 만드는</a:t>
            </a:r>
          </a:p>
        </p:txBody>
      </p:sp>
    </p:spTree>
    <p:extLst>
      <p:ext uri="{BB962C8B-B14F-4D97-AF65-F5344CB8AC3E}">
        <p14:creationId xmlns:p14="http://schemas.microsoft.com/office/powerpoint/2010/main" val="224914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1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4176702" y="3163543"/>
            <a:ext cx="790602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4716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3536192" y="3163543"/>
            <a:ext cx="56938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F9192-A96C-4763-B9E5-B340FED4D05D}"/>
              </a:ext>
            </a:extLst>
          </p:cNvPr>
          <p:cNvSpPr txBox="1"/>
          <p:nvPr/>
        </p:nvSpPr>
        <p:spPr>
          <a:xfrm>
            <a:off x="4047688" y="3163543"/>
            <a:ext cx="172354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맛이있고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AA501-2B1E-4186-81D4-B07C0F9FFBF3}"/>
              </a:ext>
            </a:extLst>
          </p:cNvPr>
          <p:cNvSpPr txBox="1"/>
          <p:nvPr/>
        </p:nvSpPr>
        <p:spPr>
          <a:xfrm>
            <a:off x="2935870" y="2683260"/>
            <a:ext cx="1149675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THE</a:t>
            </a:r>
            <a:endParaRPr lang="ko-KR" altLang="en-US" sz="33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02AF7-C9C2-46E3-B649-D8809B154C9D}"/>
              </a:ext>
            </a:extLst>
          </p:cNvPr>
          <p:cNvSpPr txBox="1"/>
          <p:nvPr/>
        </p:nvSpPr>
        <p:spPr>
          <a:xfrm>
            <a:off x="4243278" y="3596486"/>
            <a:ext cx="3204275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TASTEFULLY</a:t>
            </a:r>
            <a:endParaRPr lang="ko-KR" altLang="en-US" sz="33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D413F7-0D9B-4444-9813-F96330E9CA51}"/>
              </a:ext>
            </a:extLst>
          </p:cNvPr>
          <p:cNvSpPr/>
          <p:nvPr/>
        </p:nvSpPr>
        <p:spPr>
          <a:xfrm>
            <a:off x="0" y="834675"/>
            <a:ext cx="9144000" cy="23062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62A247-291E-473B-8431-801191781A20}"/>
              </a:ext>
            </a:extLst>
          </p:cNvPr>
          <p:cNvSpPr/>
          <p:nvPr/>
        </p:nvSpPr>
        <p:spPr>
          <a:xfrm>
            <a:off x="0" y="3717032"/>
            <a:ext cx="9144000" cy="23062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4277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  <p:bldP spid="5" grpId="0"/>
      <p:bldP spid="2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3536192" y="3163543"/>
            <a:ext cx="56938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F9192-A96C-4763-B9E5-B340FED4D05D}"/>
              </a:ext>
            </a:extLst>
          </p:cNvPr>
          <p:cNvSpPr txBox="1"/>
          <p:nvPr/>
        </p:nvSpPr>
        <p:spPr>
          <a:xfrm>
            <a:off x="4047687" y="3163543"/>
            <a:ext cx="172354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운치있는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F4AD5-E6AC-4215-B458-DC7D29497796}"/>
              </a:ext>
            </a:extLst>
          </p:cNvPr>
          <p:cNvSpPr txBox="1"/>
          <p:nvPr/>
        </p:nvSpPr>
        <p:spPr>
          <a:xfrm>
            <a:off x="2935870" y="3596485"/>
            <a:ext cx="1149675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THE</a:t>
            </a:r>
            <a:endParaRPr lang="ko-KR" altLang="en-US" sz="33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83423-CDD8-431F-916F-95E5D99C6102}"/>
              </a:ext>
            </a:extLst>
          </p:cNvPr>
          <p:cNvSpPr txBox="1"/>
          <p:nvPr/>
        </p:nvSpPr>
        <p:spPr>
          <a:xfrm>
            <a:off x="4131444" y="2604269"/>
            <a:ext cx="2207657" cy="60016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3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SPECIAL</a:t>
            </a:r>
            <a:endParaRPr lang="ko-KR" altLang="en-US" sz="33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9DE3E6-F040-46D2-ADB0-B3B7CC8D3870}"/>
              </a:ext>
            </a:extLst>
          </p:cNvPr>
          <p:cNvSpPr/>
          <p:nvPr/>
        </p:nvSpPr>
        <p:spPr>
          <a:xfrm>
            <a:off x="0" y="839474"/>
            <a:ext cx="9144000" cy="23062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9B37A-6FA4-476D-AC12-2BD4069825FB}"/>
              </a:ext>
            </a:extLst>
          </p:cNvPr>
          <p:cNvSpPr/>
          <p:nvPr/>
        </p:nvSpPr>
        <p:spPr>
          <a:xfrm>
            <a:off x="0" y="3712238"/>
            <a:ext cx="9144000" cy="23062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6633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  <p:bldP spid="5" grpId="0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3258181" y="3163543"/>
            <a:ext cx="2627643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 위해서</a:t>
            </a:r>
          </a:p>
        </p:txBody>
      </p:sp>
    </p:spTree>
    <p:extLst>
      <p:ext uri="{BB962C8B-B14F-4D97-AF65-F5344CB8AC3E}">
        <p14:creationId xmlns:p14="http://schemas.microsoft.com/office/powerpoint/2010/main" val="111996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471381" y="3163543"/>
            <a:ext cx="2201244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신의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광고</a:t>
            </a:r>
          </a:p>
        </p:txBody>
      </p:sp>
    </p:spTree>
    <p:extLst>
      <p:ext uri="{BB962C8B-B14F-4D97-AF65-F5344CB8AC3E}">
        <p14:creationId xmlns:p14="http://schemas.microsoft.com/office/powerpoint/2010/main" val="36269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30B14-39FC-441A-A8EF-177956774703}"/>
              </a:ext>
            </a:extLst>
          </p:cNvPr>
          <p:cNvSpPr txBox="1"/>
          <p:nvPr/>
        </p:nvSpPr>
        <p:spPr>
          <a:xfrm>
            <a:off x="2620187" y="3163543"/>
            <a:ext cx="3903634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 방문하세요</a:t>
            </a:r>
          </a:p>
        </p:txBody>
      </p:sp>
    </p:spTree>
    <p:extLst>
      <p:ext uri="{BB962C8B-B14F-4D97-AF65-F5344CB8AC3E}">
        <p14:creationId xmlns:p14="http://schemas.microsoft.com/office/powerpoint/2010/main" val="330270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1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2998498" y="3163543"/>
            <a:ext cx="3147015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 확인 하는</a:t>
            </a:r>
          </a:p>
        </p:txBody>
      </p:sp>
    </p:spTree>
    <p:extLst>
      <p:ext uri="{BB962C8B-B14F-4D97-AF65-F5344CB8AC3E}">
        <p14:creationId xmlns:p14="http://schemas.microsoft.com/office/powerpoint/2010/main" val="333220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902588" y="3163543"/>
            <a:ext cx="133882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귀찮고</a:t>
            </a:r>
          </a:p>
        </p:txBody>
      </p:sp>
    </p:spTree>
    <p:extLst>
      <p:ext uri="{BB962C8B-B14F-4D97-AF65-F5344CB8AC3E}">
        <p14:creationId xmlns:p14="http://schemas.microsoft.com/office/powerpoint/2010/main" val="20476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710230" y="3163543"/>
            <a:ext cx="172354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번거로운</a:t>
            </a:r>
          </a:p>
        </p:txBody>
      </p:sp>
    </p:spTree>
    <p:extLst>
      <p:ext uri="{BB962C8B-B14F-4D97-AF65-F5344CB8AC3E}">
        <p14:creationId xmlns:p14="http://schemas.microsoft.com/office/powerpoint/2010/main" val="29574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581987" y="3163543"/>
            <a:ext cx="1980030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263064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838469" y="3163543"/>
            <a:ext cx="146706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전혀</a:t>
            </a:r>
          </a:p>
        </p:txBody>
      </p:sp>
    </p:spTree>
    <p:extLst>
      <p:ext uri="{BB962C8B-B14F-4D97-AF65-F5344CB8AC3E}">
        <p14:creationId xmlns:p14="http://schemas.microsoft.com/office/powerpoint/2010/main" val="946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DF797-4081-405D-8D1D-DD368B6D7A87}"/>
              </a:ext>
            </a:extLst>
          </p:cNvPr>
          <p:cNvSpPr txBox="1"/>
          <p:nvPr/>
        </p:nvSpPr>
        <p:spPr>
          <a:xfrm>
            <a:off x="2714312" y="2840380"/>
            <a:ext cx="3715376" cy="120032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NAVER</a:t>
            </a:r>
            <a:endParaRPr lang="ko-KR" altLang="en-US" sz="72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6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DF797-4081-405D-8D1D-DD368B6D7A87}"/>
              </a:ext>
            </a:extLst>
          </p:cNvPr>
          <p:cNvSpPr txBox="1"/>
          <p:nvPr/>
        </p:nvSpPr>
        <p:spPr>
          <a:xfrm>
            <a:off x="2709952" y="2840380"/>
            <a:ext cx="3724096" cy="120032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NEVER</a:t>
            </a:r>
            <a:endParaRPr lang="ko-KR" altLang="en-US" sz="72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47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DF797-4081-405D-8D1D-DD368B6D7A87}"/>
              </a:ext>
            </a:extLst>
          </p:cNvPr>
          <p:cNvSpPr txBox="1"/>
          <p:nvPr/>
        </p:nvSpPr>
        <p:spPr>
          <a:xfrm>
            <a:off x="2709952" y="2840380"/>
            <a:ext cx="3724096" cy="120032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NEVER</a:t>
            </a:r>
            <a:endParaRPr lang="ko-KR" altLang="en-US" sz="7200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6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197273" y="3163543"/>
            <a:ext cx="2749471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전혀 없습니다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6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453747" y="3163543"/>
            <a:ext cx="2236510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광고</a:t>
            </a:r>
          </a:p>
        </p:txBody>
      </p:sp>
    </p:spTree>
    <p:extLst>
      <p:ext uri="{BB962C8B-B14F-4D97-AF65-F5344CB8AC3E}">
        <p14:creationId xmlns:p14="http://schemas.microsoft.com/office/powerpoint/2010/main" val="17318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120323" y="3117379"/>
            <a:ext cx="2903359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전혀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없습니다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2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004905" y="3048127"/>
            <a:ext cx="3134192" cy="7848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전혀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없습니다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5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2889490" y="2978877"/>
            <a:ext cx="3365025" cy="9233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전혀</a:t>
            </a:r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없습니다</a:t>
            </a:r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7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2229053" y="3163543"/>
            <a:ext cx="4685899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그냥 업로드하시면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32073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2229050" y="3163543"/>
            <a:ext cx="468589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그냥 업로드하시면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138877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2229051" y="3163543"/>
            <a:ext cx="4685898" cy="55399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그냥 업로드하시면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42431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325507" y="2978877"/>
            <a:ext cx="2492991" cy="9233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이상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556340" y="3117378"/>
            <a:ext cx="2031326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친구에게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1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3787172" y="2978877"/>
            <a:ext cx="1569660" cy="9233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카톡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1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246339-A89E-49B4-8D57-6EA7818EEB8B}"/>
              </a:ext>
            </a:extLst>
          </p:cNvPr>
          <p:cNvSpPr txBox="1"/>
          <p:nvPr/>
        </p:nvSpPr>
        <p:spPr>
          <a:xfrm>
            <a:off x="3325508" y="3117378"/>
            <a:ext cx="2492991" cy="64633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하지마세요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90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sz="13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1137</Words>
  <Application>Microsoft Office PowerPoint</Application>
  <PresentationFormat>화면 슬라이드 쇼(4:3)</PresentationFormat>
  <Paragraphs>461</Paragraphs>
  <Slides>197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197</vt:i4>
      </vt:variant>
    </vt:vector>
  </HeadingPairs>
  <TitlesOfParts>
    <vt:vector size="213" baseType="lpstr">
      <vt:lpstr>Adobe Garamond Pro Bold</vt:lpstr>
      <vt:lpstr>Bebas</vt:lpstr>
      <vt:lpstr>Gisha</vt:lpstr>
      <vt:lpstr>Signatra DEMO</vt:lpstr>
      <vt:lpstr>나눔바른고딕</vt:lpstr>
      <vt:lpstr>나눔스퀘어</vt:lpstr>
      <vt:lpstr>맑은 고딕</vt:lpstr>
      <vt:lpstr>맑은 고딕</vt:lpstr>
      <vt:lpstr>함초롬돋움</vt:lpstr>
      <vt:lpstr>Arial</vt:lpstr>
      <vt:lpstr>Arial Black</vt:lpstr>
      <vt:lpstr>Bahnschrift Condensed</vt:lpstr>
      <vt:lpstr>Consolas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KIM SOOHYEON</cp:lastModifiedBy>
  <cp:revision>147</cp:revision>
  <dcterms:created xsi:type="dcterms:W3CDTF">2018-07-18T12:44:14Z</dcterms:created>
  <dcterms:modified xsi:type="dcterms:W3CDTF">2019-11-27T03:21:30Z</dcterms:modified>
</cp:coreProperties>
</file>